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5" r:id="rId3"/>
    <p:sldId id="278" r:id="rId4"/>
    <p:sldId id="264" r:id="rId5"/>
    <p:sldId id="268" r:id="rId6"/>
    <p:sldId id="267" r:id="rId7"/>
    <p:sldId id="270" r:id="rId8"/>
    <p:sldId id="274" r:id="rId9"/>
    <p:sldId id="276" r:id="rId10"/>
    <p:sldId id="275" r:id="rId11"/>
    <p:sldId id="277" r:id="rId12"/>
    <p:sldId id="272" r:id="rId13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200"/>
    <a:srgbClr val="678034"/>
    <a:srgbClr val="88A945"/>
    <a:srgbClr val="7A983E"/>
    <a:srgbClr val="006600"/>
    <a:srgbClr val="2616F8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0" d="100"/>
          <a:sy n="120" d="100"/>
        </p:scale>
        <p:origin x="-18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144" y="-82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E3304D-F1F3-4BF7-94DC-98D4751757D1}" type="doc">
      <dgm:prSet loTypeId="urn:microsoft.com/office/officeart/2009/3/layout/IncreasingArrowsProcess" loCatId="process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7B2B94CB-71C5-4B01-B35E-2A3906CCDF6E}">
      <dgm:prSet phldrT="[Text]"/>
      <dgm:spPr>
        <a:solidFill>
          <a:srgbClr val="003200"/>
        </a:solidFill>
      </dgm:spPr>
      <dgm:t>
        <a:bodyPr/>
        <a:lstStyle/>
        <a:p>
          <a:r>
            <a:rPr lang="en-US" b="1" dirty="0" smtClean="0"/>
            <a:t>Traffic/Scheduling System</a:t>
          </a:r>
          <a:endParaRPr lang="en-US" b="1" dirty="0"/>
        </a:p>
      </dgm:t>
    </dgm:pt>
    <dgm:pt modelId="{CDF53C38-8CD0-4945-8D22-25C2E0B2C975}" type="parTrans" cxnId="{BA43E3E5-1546-4033-B1D0-B1CE58DB2605}">
      <dgm:prSet/>
      <dgm:spPr/>
      <dgm:t>
        <a:bodyPr/>
        <a:lstStyle/>
        <a:p>
          <a:endParaRPr lang="en-US"/>
        </a:p>
      </dgm:t>
    </dgm:pt>
    <dgm:pt modelId="{AFF78F6A-959E-49B7-B739-07FE914C78BF}" type="sibTrans" cxnId="{BA43E3E5-1546-4033-B1D0-B1CE58DB2605}">
      <dgm:prSet/>
      <dgm:spPr/>
      <dgm:t>
        <a:bodyPr/>
        <a:lstStyle/>
        <a:p>
          <a:endParaRPr lang="en-US"/>
        </a:p>
      </dgm:t>
    </dgm:pt>
    <dgm:pt modelId="{EF53B2F2-AF90-4DC9-8BB0-561EA12E25AF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b="1" dirty="0" smtClean="0"/>
            <a:t>Network Research</a:t>
          </a:r>
          <a:endParaRPr lang="en-US" b="1" dirty="0"/>
        </a:p>
      </dgm:t>
    </dgm:pt>
    <dgm:pt modelId="{8FE1F34B-EE89-4984-B579-CF9735E1FC1C}" type="parTrans" cxnId="{A1E09553-5516-4F78-8854-73CAEF9B19CB}">
      <dgm:prSet/>
      <dgm:spPr/>
      <dgm:t>
        <a:bodyPr/>
        <a:lstStyle/>
        <a:p>
          <a:endParaRPr lang="en-US"/>
        </a:p>
      </dgm:t>
    </dgm:pt>
    <dgm:pt modelId="{623416CF-17FB-4184-9728-7784CA303668}" type="sibTrans" cxnId="{A1E09553-5516-4F78-8854-73CAEF9B19CB}">
      <dgm:prSet/>
      <dgm:spPr/>
      <dgm:t>
        <a:bodyPr/>
        <a:lstStyle/>
        <a:p>
          <a:endParaRPr lang="en-US"/>
        </a:p>
      </dgm:t>
    </dgm:pt>
    <dgm:pt modelId="{7EC4154D-3771-43E3-9713-49B283BF43CF}">
      <dgm:prSet phldrT="[Text]"/>
      <dgm:spPr>
        <a:solidFill>
          <a:srgbClr val="7A983E"/>
        </a:solidFill>
      </dgm:spPr>
      <dgm:t>
        <a:bodyPr/>
        <a:lstStyle/>
        <a:p>
          <a:r>
            <a:rPr lang="en-US" b="1" dirty="0" smtClean="0"/>
            <a:t>Campaign Goals</a:t>
          </a:r>
          <a:endParaRPr lang="en-US" b="1" dirty="0"/>
        </a:p>
      </dgm:t>
    </dgm:pt>
    <dgm:pt modelId="{72B43831-3B1E-4F8D-99FA-3A76EC1D9392}" type="parTrans" cxnId="{C0287540-970D-4738-961F-D64A5C4C058D}">
      <dgm:prSet/>
      <dgm:spPr/>
      <dgm:t>
        <a:bodyPr/>
        <a:lstStyle/>
        <a:p>
          <a:endParaRPr lang="en-US"/>
        </a:p>
      </dgm:t>
    </dgm:pt>
    <dgm:pt modelId="{6C381A7F-5C0B-4047-9EDE-EDE6FC9F4479}" type="sibTrans" cxnId="{C0287540-970D-4738-961F-D64A5C4C058D}">
      <dgm:prSet/>
      <dgm:spPr/>
      <dgm:t>
        <a:bodyPr/>
        <a:lstStyle/>
        <a:p>
          <a:endParaRPr lang="en-US"/>
        </a:p>
      </dgm:t>
    </dgm:pt>
    <dgm:pt modelId="{26237053-FDEE-4061-91C7-99F30FADB90A}">
      <dgm:prSet phldrT="[Text]"/>
      <dgm:spPr>
        <a:ln>
          <a:solidFill>
            <a:srgbClr val="006600"/>
          </a:solidFill>
        </a:ln>
      </dgm:spPr>
      <dgm:t>
        <a:bodyPr/>
        <a:lstStyle/>
        <a:p>
          <a:r>
            <a:rPr lang="en-US" dirty="0" smtClean="0"/>
            <a:t>Promotion Elements</a:t>
          </a:r>
        </a:p>
        <a:p>
          <a:r>
            <a:rPr lang="en-US" dirty="0" smtClean="0"/>
            <a:t>Promo                    Lengths</a:t>
          </a:r>
        </a:p>
        <a:p>
          <a:r>
            <a:rPr lang="en-US" dirty="0" smtClean="0"/>
            <a:t>Versions</a:t>
          </a:r>
        </a:p>
      </dgm:t>
    </dgm:pt>
    <dgm:pt modelId="{D69C6224-E3DA-4876-9F19-6686EC394B5D}" type="parTrans" cxnId="{A821D7AD-8BEA-4373-A08D-BDF761CC2230}">
      <dgm:prSet/>
      <dgm:spPr/>
      <dgm:t>
        <a:bodyPr/>
        <a:lstStyle/>
        <a:p>
          <a:endParaRPr lang="en-US"/>
        </a:p>
      </dgm:t>
    </dgm:pt>
    <dgm:pt modelId="{E64E84D6-0756-400B-AE95-BCDD18F60C61}" type="sibTrans" cxnId="{A821D7AD-8BEA-4373-A08D-BDF761CC2230}">
      <dgm:prSet/>
      <dgm:spPr/>
      <dgm:t>
        <a:bodyPr/>
        <a:lstStyle/>
        <a:p>
          <a:endParaRPr lang="en-US"/>
        </a:p>
      </dgm:t>
    </dgm:pt>
    <dgm:pt modelId="{FA58025D-E2FC-496E-948F-4BC92FCF8C28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 smtClean="0"/>
            <a:t>Final Review</a:t>
          </a:r>
          <a:endParaRPr lang="en-US" b="1" dirty="0"/>
        </a:p>
      </dgm:t>
    </dgm:pt>
    <dgm:pt modelId="{AC792505-F255-4099-9193-B71752D2467E}" type="parTrans" cxnId="{55504B78-5F6E-4C06-A592-20531F0CE375}">
      <dgm:prSet/>
      <dgm:spPr/>
      <dgm:t>
        <a:bodyPr/>
        <a:lstStyle/>
        <a:p>
          <a:endParaRPr lang="en-US"/>
        </a:p>
      </dgm:t>
    </dgm:pt>
    <dgm:pt modelId="{1E4B23C2-252E-41F5-BE2B-E9FFF01BBC54}" type="sibTrans" cxnId="{55504B78-5F6E-4C06-A592-20531F0CE375}">
      <dgm:prSet/>
      <dgm:spPr/>
      <dgm:t>
        <a:bodyPr/>
        <a:lstStyle/>
        <a:p>
          <a:endParaRPr lang="en-US"/>
        </a:p>
      </dgm:t>
    </dgm:pt>
    <dgm:pt modelId="{51E5AC4A-D090-40B5-A923-AF9218E5E76B}">
      <dgm:prSet phldrT="[Text]" custT="1"/>
      <dgm:spPr>
        <a:ln>
          <a:solidFill>
            <a:srgbClr val="006600"/>
          </a:solidFill>
        </a:ln>
      </dgm:spPr>
      <dgm:t>
        <a:bodyPr/>
        <a:lstStyle/>
        <a:p>
          <a:r>
            <a:rPr lang="en-US" sz="1800" dirty="0" smtClean="0"/>
            <a:t>Promo Time Available</a:t>
          </a:r>
          <a:endParaRPr lang="en-US" sz="1800" dirty="0"/>
        </a:p>
      </dgm:t>
    </dgm:pt>
    <dgm:pt modelId="{3E643D30-0C64-4C56-98E0-536415C41D1C}" type="parTrans" cxnId="{A4A50036-10D4-400E-A835-FFB107FEC6EE}">
      <dgm:prSet/>
      <dgm:spPr/>
      <dgm:t>
        <a:bodyPr/>
        <a:lstStyle/>
        <a:p>
          <a:endParaRPr lang="en-US"/>
        </a:p>
      </dgm:t>
    </dgm:pt>
    <dgm:pt modelId="{59DD0EA4-B940-42CB-85BD-5B3FE03A54C1}" type="sibTrans" cxnId="{A4A50036-10D4-400E-A835-FFB107FEC6EE}">
      <dgm:prSet/>
      <dgm:spPr/>
      <dgm:t>
        <a:bodyPr/>
        <a:lstStyle/>
        <a:p>
          <a:endParaRPr lang="en-US"/>
        </a:p>
      </dgm:t>
    </dgm:pt>
    <dgm:pt modelId="{7ED975F1-C020-40C6-B0EB-06B4A96791DC}">
      <dgm:prSet phldrT="[Text]" custT="1"/>
      <dgm:spPr>
        <a:ln>
          <a:solidFill>
            <a:srgbClr val="006600"/>
          </a:solidFill>
        </a:ln>
      </dgm:spPr>
      <dgm:t>
        <a:bodyPr/>
        <a:lstStyle/>
        <a:p>
          <a:r>
            <a:rPr lang="en-US" sz="1800" dirty="0" smtClean="0"/>
            <a:t>Ratings</a:t>
          </a:r>
        </a:p>
        <a:p>
          <a:r>
            <a:rPr lang="en-US" sz="1800" dirty="0" err="1" smtClean="0"/>
            <a:t>Cumes</a:t>
          </a:r>
          <a:endParaRPr lang="en-US" sz="1800" dirty="0" smtClean="0"/>
        </a:p>
        <a:p>
          <a:r>
            <a:rPr lang="en-US" sz="1800" dirty="0" smtClean="0"/>
            <a:t>Duplication Matrix</a:t>
          </a:r>
          <a:endParaRPr lang="en-US" sz="1800" dirty="0"/>
        </a:p>
      </dgm:t>
    </dgm:pt>
    <dgm:pt modelId="{E0243203-B895-4DBD-AF60-BE9078B029E5}" type="parTrans" cxnId="{A4697091-8F28-4395-91DF-B7091D3D812A}">
      <dgm:prSet/>
      <dgm:spPr/>
      <dgm:t>
        <a:bodyPr/>
        <a:lstStyle/>
        <a:p>
          <a:endParaRPr lang="en-US"/>
        </a:p>
      </dgm:t>
    </dgm:pt>
    <dgm:pt modelId="{9AABD516-9918-4870-96AB-8E297CB6C023}" type="sibTrans" cxnId="{A4697091-8F28-4395-91DF-B7091D3D812A}">
      <dgm:prSet/>
      <dgm:spPr/>
      <dgm:t>
        <a:bodyPr/>
        <a:lstStyle/>
        <a:p>
          <a:endParaRPr lang="en-US"/>
        </a:p>
      </dgm:t>
    </dgm:pt>
    <dgm:pt modelId="{0D48E620-F4CA-4DF5-9FB8-9655CA49A832}">
      <dgm:prSet phldrT="[Text]" custT="1"/>
      <dgm:spPr>
        <a:ln w="12700">
          <a:solidFill>
            <a:srgbClr val="FF0000"/>
          </a:solidFill>
        </a:ln>
      </dgm:spPr>
      <dgm:t>
        <a:bodyPr/>
        <a:lstStyle/>
        <a:p>
          <a:r>
            <a:rPr lang="en-US" sz="1800" dirty="0" smtClean="0"/>
            <a:t>Review campaign before air</a:t>
          </a:r>
        </a:p>
        <a:p>
          <a:r>
            <a:rPr lang="en-US" sz="1800" dirty="0" smtClean="0"/>
            <a:t>Make adjustments to accommodate all of channels needs</a:t>
          </a:r>
        </a:p>
        <a:p>
          <a:endParaRPr lang="en-US" sz="1700" dirty="0"/>
        </a:p>
      </dgm:t>
    </dgm:pt>
    <dgm:pt modelId="{AFA37820-7D12-4C4F-B2F6-28A2831516C9}" type="parTrans" cxnId="{FF8C6757-F029-4CE0-A6DA-A662634FDCE4}">
      <dgm:prSet/>
      <dgm:spPr/>
      <dgm:t>
        <a:bodyPr/>
        <a:lstStyle/>
        <a:p>
          <a:endParaRPr lang="en-US"/>
        </a:p>
      </dgm:t>
    </dgm:pt>
    <dgm:pt modelId="{AD9B03E5-52FE-4EAD-93B9-06BA101D12D4}" type="sibTrans" cxnId="{FF8C6757-F029-4CE0-A6DA-A662634FDCE4}">
      <dgm:prSet/>
      <dgm:spPr/>
      <dgm:t>
        <a:bodyPr/>
        <a:lstStyle/>
        <a:p>
          <a:endParaRPr lang="en-US"/>
        </a:p>
      </dgm:t>
    </dgm:pt>
    <dgm:pt modelId="{6392E661-7DDC-41A9-85D4-70A6F8865836}">
      <dgm:prSet phldrT="[Text]"/>
      <dgm:spPr>
        <a:solidFill>
          <a:srgbClr val="00320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Creative Assets</a:t>
          </a:r>
          <a:endParaRPr lang="en-US" b="1" dirty="0">
            <a:solidFill>
              <a:schemeClr val="bg1"/>
            </a:solidFill>
          </a:endParaRPr>
        </a:p>
      </dgm:t>
    </dgm:pt>
    <dgm:pt modelId="{4F96C5EE-71A3-4B74-A786-233A16EF0724}" type="parTrans" cxnId="{D1407A9E-091F-4B98-A603-D0AAB8A7349A}">
      <dgm:prSet/>
      <dgm:spPr/>
      <dgm:t>
        <a:bodyPr/>
        <a:lstStyle/>
        <a:p>
          <a:endParaRPr lang="en-US"/>
        </a:p>
      </dgm:t>
    </dgm:pt>
    <dgm:pt modelId="{729A6EBE-89D3-4EB6-BCFC-BD7B0340C23C}" type="sibTrans" cxnId="{D1407A9E-091F-4B98-A603-D0AAB8A7349A}">
      <dgm:prSet/>
      <dgm:spPr/>
      <dgm:t>
        <a:bodyPr/>
        <a:lstStyle/>
        <a:p>
          <a:endParaRPr lang="en-US"/>
        </a:p>
      </dgm:t>
    </dgm:pt>
    <dgm:pt modelId="{42EAC175-63A6-4AE4-A438-DA45510534AA}">
      <dgm:prSet phldrT="[Text]" custT="1"/>
      <dgm:spPr>
        <a:ln>
          <a:solidFill>
            <a:srgbClr val="006600"/>
          </a:solidFill>
        </a:ln>
      </dgm:spPr>
      <dgm:t>
        <a:bodyPr/>
        <a:lstStyle/>
        <a:p>
          <a:pPr>
            <a:lnSpc>
              <a:spcPct val="90000"/>
            </a:lnSpc>
            <a:spcAft>
              <a:spcPts val="1200"/>
            </a:spcAft>
          </a:pPr>
          <a:r>
            <a:rPr lang="en-US" sz="1800" dirty="0" smtClean="0"/>
            <a:t>GRP Goals</a:t>
          </a:r>
        </a:p>
        <a:p>
          <a:pPr>
            <a:lnSpc>
              <a:spcPct val="100000"/>
            </a:lnSpc>
            <a:spcAft>
              <a:spcPts val="1200"/>
            </a:spcAft>
          </a:pPr>
          <a:r>
            <a:rPr lang="en-US" sz="1800" dirty="0" smtClean="0"/>
            <a:t>Target Demo Priority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en-US" sz="1600" dirty="0"/>
        </a:p>
      </dgm:t>
    </dgm:pt>
    <dgm:pt modelId="{71AFABE0-E081-429A-A47C-D19CDD22C50E}" type="parTrans" cxnId="{3F2B365F-C336-4FB2-A2DA-40ED06525A9C}">
      <dgm:prSet/>
      <dgm:spPr/>
      <dgm:t>
        <a:bodyPr/>
        <a:lstStyle/>
        <a:p>
          <a:endParaRPr lang="en-US"/>
        </a:p>
      </dgm:t>
    </dgm:pt>
    <dgm:pt modelId="{E339CF65-C4D8-4F7C-AE47-0A47809A4D17}" type="sibTrans" cxnId="{3F2B365F-C336-4FB2-A2DA-40ED06525A9C}">
      <dgm:prSet/>
      <dgm:spPr/>
      <dgm:t>
        <a:bodyPr/>
        <a:lstStyle/>
        <a:p>
          <a:endParaRPr lang="en-US"/>
        </a:p>
      </dgm:t>
    </dgm:pt>
    <dgm:pt modelId="{C710AF27-2A56-4282-BD4C-A004AEB00FF1}" type="pres">
      <dgm:prSet presAssocID="{7EE3304D-F1F3-4BF7-94DC-98D4751757D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5B131D5-266D-42FE-AEF4-CEAC54E50F8A}" type="pres">
      <dgm:prSet presAssocID="{7B2B94CB-71C5-4B01-B35E-2A3906CCDF6E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519EBB-B8F6-4652-956D-81E6650C3AF3}" type="pres">
      <dgm:prSet presAssocID="{7B2B94CB-71C5-4B01-B35E-2A3906CCDF6E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DCB1E-A42D-4A17-82F0-BA2F1931390E}" type="pres">
      <dgm:prSet presAssocID="{EF53B2F2-AF90-4DC9-8BB0-561EA12E25AF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805E9-18A4-451A-B648-D98D7099381A}" type="pres">
      <dgm:prSet presAssocID="{EF53B2F2-AF90-4DC9-8BB0-561EA12E25AF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B7961-D241-4370-908E-6A0DC941D3A2}" type="pres">
      <dgm:prSet presAssocID="{7EC4154D-3771-43E3-9713-49B283BF43CF}" presName="parentText3" presStyleLbl="node1" presStyleIdx="2" presStyleCnt="5" custScaleY="9091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C0EE68-E445-4EF5-BF50-C69A60E454D6}" type="pres">
      <dgm:prSet presAssocID="{7EC4154D-3771-43E3-9713-49B283BF43CF}" presName="childText3" presStyleLbl="solidAlignAcc1" presStyleIdx="2" presStyleCnt="5" custLinFactNeighborY="-16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825690-240D-4200-814D-425016A9DE23}" type="pres">
      <dgm:prSet presAssocID="{6392E661-7DDC-41A9-85D4-70A6F8865836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12C9A-FEF9-46F1-AC62-50D23AFD2F0E}" type="pres">
      <dgm:prSet presAssocID="{6392E661-7DDC-41A9-85D4-70A6F8865836}" presName="childText4" presStyleLbl="solidAlignAcc1" presStyleIdx="3" presStyleCnt="5" custScaleX="127591" custLinFactNeighborX="148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00607B-6803-4907-A37A-D95BD718B744}" type="pres">
      <dgm:prSet presAssocID="{FA58025D-E2FC-496E-948F-4BC92FCF8C28}" presName="parentText5" presStyleLbl="node1" presStyleIdx="4" presStyleCnt="5" custScaleX="121891" custLinFactNeighborX="22830" custLinFactNeighborY="1753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5859F2-6EFA-4BD6-A4DC-90951C212D66}" type="pres">
      <dgm:prSet presAssocID="{FA58025D-E2FC-496E-948F-4BC92FCF8C28}" presName="childText5" presStyleLbl="solidAlignAcc1" presStyleIdx="4" presStyleCnt="5" custScaleX="137810" custLinFactNeighborX="36216" custLinFactNeighborY="62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287540-970D-4738-961F-D64A5C4C058D}" srcId="{7EE3304D-F1F3-4BF7-94DC-98D4751757D1}" destId="{7EC4154D-3771-43E3-9713-49B283BF43CF}" srcOrd="2" destOrd="0" parTransId="{72B43831-3B1E-4F8D-99FA-3A76EC1D9392}" sibTransId="{6C381A7F-5C0B-4047-9EDE-EDE6FC9F4479}"/>
    <dgm:cxn modelId="{D1407A9E-091F-4B98-A603-D0AAB8A7349A}" srcId="{7EE3304D-F1F3-4BF7-94DC-98D4751757D1}" destId="{6392E661-7DDC-41A9-85D4-70A6F8865836}" srcOrd="3" destOrd="0" parTransId="{4F96C5EE-71A3-4B74-A786-233A16EF0724}" sibTransId="{729A6EBE-89D3-4EB6-BCFC-BD7B0340C23C}"/>
    <dgm:cxn modelId="{A4A50036-10D4-400E-A835-FFB107FEC6EE}" srcId="{7B2B94CB-71C5-4B01-B35E-2A3906CCDF6E}" destId="{51E5AC4A-D090-40B5-A923-AF9218E5E76B}" srcOrd="0" destOrd="0" parTransId="{3E643D30-0C64-4C56-98E0-536415C41D1C}" sibTransId="{59DD0EA4-B940-42CB-85BD-5B3FE03A54C1}"/>
    <dgm:cxn modelId="{8D3E7A3A-1C9F-4BBB-A6A9-9B308CFB43BB}" type="presOf" srcId="{26237053-FDEE-4061-91C7-99F30FADB90A}" destId="{B6F12C9A-FEF9-46F1-AC62-50D23AFD2F0E}" srcOrd="0" destOrd="0" presId="urn:microsoft.com/office/officeart/2009/3/layout/IncreasingArrowsProcess"/>
    <dgm:cxn modelId="{B760AA3B-2B3A-40E5-BAB5-35C81FEF65C1}" type="presOf" srcId="{7EC4154D-3771-43E3-9713-49B283BF43CF}" destId="{F89B7961-D241-4370-908E-6A0DC941D3A2}" srcOrd="0" destOrd="0" presId="urn:microsoft.com/office/officeart/2009/3/layout/IncreasingArrowsProcess"/>
    <dgm:cxn modelId="{DD7124C8-F748-456E-AD79-C60A444C52A1}" type="presOf" srcId="{51E5AC4A-D090-40B5-A923-AF9218E5E76B}" destId="{8D519EBB-B8F6-4652-956D-81E6650C3AF3}" srcOrd="0" destOrd="0" presId="urn:microsoft.com/office/officeart/2009/3/layout/IncreasingArrowsProcess"/>
    <dgm:cxn modelId="{BA43E3E5-1546-4033-B1D0-B1CE58DB2605}" srcId="{7EE3304D-F1F3-4BF7-94DC-98D4751757D1}" destId="{7B2B94CB-71C5-4B01-B35E-2A3906CCDF6E}" srcOrd="0" destOrd="0" parTransId="{CDF53C38-8CD0-4945-8D22-25C2E0B2C975}" sibTransId="{AFF78F6A-959E-49B7-B739-07FE914C78BF}"/>
    <dgm:cxn modelId="{A4697091-8F28-4395-91DF-B7091D3D812A}" srcId="{EF53B2F2-AF90-4DC9-8BB0-561EA12E25AF}" destId="{7ED975F1-C020-40C6-B0EB-06B4A96791DC}" srcOrd="0" destOrd="0" parTransId="{E0243203-B895-4DBD-AF60-BE9078B029E5}" sibTransId="{9AABD516-9918-4870-96AB-8E297CB6C023}"/>
    <dgm:cxn modelId="{F253EA9D-3CC6-4911-9ECE-1395E2AE26FC}" type="presOf" srcId="{FA58025D-E2FC-496E-948F-4BC92FCF8C28}" destId="{3E00607B-6803-4907-A37A-D95BD718B744}" srcOrd="0" destOrd="0" presId="urn:microsoft.com/office/officeart/2009/3/layout/IncreasingArrowsProcess"/>
    <dgm:cxn modelId="{BFD891A3-C109-4DC3-B93F-BEC2669DDAAC}" type="presOf" srcId="{0D48E620-F4CA-4DF5-9FB8-9655CA49A832}" destId="{A95859F2-6EFA-4BD6-A4DC-90951C212D66}" srcOrd="0" destOrd="0" presId="urn:microsoft.com/office/officeart/2009/3/layout/IncreasingArrowsProcess"/>
    <dgm:cxn modelId="{BE5A54EF-9052-4D2F-B11B-22C6DEC41283}" type="presOf" srcId="{42EAC175-63A6-4AE4-A438-DA45510534AA}" destId="{69C0EE68-E445-4EF5-BF50-C69A60E454D6}" srcOrd="0" destOrd="0" presId="urn:microsoft.com/office/officeart/2009/3/layout/IncreasingArrowsProcess"/>
    <dgm:cxn modelId="{B27BB9AB-7B11-4DBC-9A07-6A8F429DB50E}" type="presOf" srcId="{7EE3304D-F1F3-4BF7-94DC-98D4751757D1}" destId="{C710AF27-2A56-4282-BD4C-A004AEB00FF1}" srcOrd="0" destOrd="0" presId="urn:microsoft.com/office/officeart/2009/3/layout/IncreasingArrowsProcess"/>
    <dgm:cxn modelId="{8D503D66-A7E0-4CCC-ACC5-7B13C1FEF219}" type="presOf" srcId="{7B2B94CB-71C5-4B01-B35E-2A3906CCDF6E}" destId="{45B131D5-266D-42FE-AEF4-CEAC54E50F8A}" srcOrd="0" destOrd="0" presId="urn:microsoft.com/office/officeart/2009/3/layout/IncreasingArrowsProcess"/>
    <dgm:cxn modelId="{FF8C6757-F029-4CE0-A6DA-A662634FDCE4}" srcId="{FA58025D-E2FC-496E-948F-4BC92FCF8C28}" destId="{0D48E620-F4CA-4DF5-9FB8-9655CA49A832}" srcOrd="0" destOrd="0" parTransId="{AFA37820-7D12-4C4F-B2F6-28A2831516C9}" sibTransId="{AD9B03E5-52FE-4EAD-93B9-06BA101D12D4}"/>
    <dgm:cxn modelId="{6F626889-870D-4C13-B0F2-482068FAB4FD}" type="presOf" srcId="{EF53B2F2-AF90-4DC9-8BB0-561EA12E25AF}" destId="{EE2DCB1E-A42D-4A17-82F0-BA2F1931390E}" srcOrd="0" destOrd="0" presId="urn:microsoft.com/office/officeart/2009/3/layout/IncreasingArrowsProcess"/>
    <dgm:cxn modelId="{A821D7AD-8BEA-4373-A08D-BDF761CC2230}" srcId="{6392E661-7DDC-41A9-85D4-70A6F8865836}" destId="{26237053-FDEE-4061-91C7-99F30FADB90A}" srcOrd="0" destOrd="0" parTransId="{D69C6224-E3DA-4876-9F19-6686EC394B5D}" sibTransId="{E64E84D6-0756-400B-AE95-BCDD18F60C61}"/>
    <dgm:cxn modelId="{A1E09553-5516-4F78-8854-73CAEF9B19CB}" srcId="{7EE3304D-F1F3-4BF7-94DC-98D4751757D1}" destId="{EF53B2F2-AF90-4DC9-8BB0-561EA12E25AF}" srcOrd="1" destOrd="0" parTransId="{8FE1F34B-EE89-4984-B579-CF9735E1FC1C}" sibTransId="{623416CF-17FB-4184-9728-7784CA303668}"/>
    <dgm:cxn modelId="{0AEA2B57-2F91-4117-B0EC-287357E5D98C}" type="presOf" srcId="{6392E661-7DDC-41A9-85D4-70A6F8865836}" destId="{2D825690-240D-4200-814D-425016A9DE23}" srcOrd="0" destOrd="0" presId="urn:microsoft.com/office/officeart/2009/3/layout/IncreasingArrowsProcess"/>
    <dgm:cxn modelId="{55504B78-5F6E-4C06-A592-20531F0CE375}" srcId="{7EE3304D-F1F3-4BF7-94DC-98D4751757D1}" destId="{FA58025D-E2FC-496E-948F-4BC92FCF8C28}" srcOrd="4" destOrd="0" parTransId="{AC792505-F255-4099-9193-B71752D2467E}" sibTransId="{1E4B23C2-252E-41F5-BE2B-E9FFF01BBC54}"/>
    <dgm:cxn modelId="{981E5087-DFE2-4C83-9DAB-463A8DB5B48F}" type="presOf" srcId="{7ED975F1-C020-40C6-B0EB-06B4A96791DC}" destId="{19B805E9-18A4-451A-B648-D98D7099381A}" srcOrd="0" destOrd="0" presId="urn:microsoft.com/office/officeart/2009/3/layout/IncreasingArrowsProcess"/>
    <dgm:cxn modelId="{3F2B365F-C336-4FB2-A2DA-40ED06525A9C}" srcId="{7EC4154D-3771-43E3-9713-49B283BF43CF}" destId="{42EAC175-63A6-4AE4-A438-DA45510534AA}" srcOrd="0" destOrd="0" parTransId="{71AFABE0-E081-429A-A47C-D19CDD22C50E}" sibTransId="{E339CF65-C4D8-4F7C-AE47-0A47809A4D17}"/>
    <dgm:cxn modelId="{1623BCDB-0612-46B3-B550-8857C6D8C725}" type="presParOf" srcId="{C710AF27-2A56-4282-BD4C-A004AEB00FF1}" destId="{45B131D5-266D-42FE-AEF4-CEAC54E50F8A}" srcOrd="0" destOrd="0" presId="urn:microsoft.com/office/officeart/2009/3/layout/IncreasingArrowsProcess"/>
    <dgm:cxn modelId="{2DE10EDD-3C3A-46EF-B554-E3200541A1A5}" type="presParOf" srcId="{C710AF27-2A56-4282-BD4C-A004AEB00FF1}" destId="{8D519EBB-B8F6-4652-956D-81E6650C3AF3}" srcOrd="1" destOrd="0" presId="urn:microsoft.com/office/officeart/2009/3/layout/IncreasingArrowsProcess"/>
    <dgm:cxn modelId="{21683F1F-4DA4-46B3-BD0D-F2D290F9CE11}" type="presParOf" srcId="{C710AF27-2A56-4282-BD4C-A004AEB00FF1}" destId="{EE2DCB1E-A42D-4A17-82F0-BA2F1931390E}" srcOrd="2" destOrd="0" presId="urn:microsoft.com/office/officeart/2009/3/layout/IncreasingArrowsProcess"/>
    <dgm:cxn modelId="{92E09A0F-4DFA-440B-9570-9DFD4AFDA6D8}" type="presParOf" srcId="{C710AF27-2A56-4282-BD4C-A004AEB00FF1}" destId="{19B805E9-18A4-451A-B648-D98D7099381A}" srcOrd="3" destOrd="0" presId="urn:microsoft.com/office/officeart/2009/3/layout/IncreasingArrowsProcess"/>
    <dgm:cxn modelId="{844F2AD3-1CE1-41AE-B42E-29BEB2D1B921}" type="presParOf" srcId="{C710AF27-2A56-4282-BD4C-A004AEB00FF1}" destId="{F89B7961-D241-4370-908E-6A0DC941D3A2}" srcOrd="4" destOrd="0" presId="urn:microsoft.com/office/officeart/2009/3/layout/IncreasingArrowsProcess"/>
    <dgm:cxn modelId="{BF770BEF-C6C4-4747-B22E-31DC795F7D09}" type="presParOf" srcId="{C710AF27-2A56-4282-BD4C-A004AEB00FF1}" destId="{69C0EE68-E445-4EF5-BF50-C69A60E454D6}" srcOrd="5" destOrd="0" presId="urn:microsoft.com/office/officeart/2009/3/layout/IncreasingArrowsProcess"/>
    <dgm:cxn modelId="{91FF28C4-A0DF-49B1-BE7D-D2A33828A0F4}" type="presParOf" srcId="{C710AF27-2A56-4282-BD4C-A004AEB00FF1}" destId="{2D825690-240D-4200-814D-425016A9DE23}" srcOrd="6" destOrd="0" presId="urn:microsoft.com/office/officeart/2009/3/layout/IncreasingArrowsProcess"/>
    <dgm:cxn modelId="{41465709-D3E6-4BF2-8D8E-9D23DE2B116A}" type="presParOf" srcId="{C710AF27-2A56-4282-BD4C-A004AEB00FF1}" destId="{B6F12C9A-FEF9-46F1-AC62-50D23AFD2F0E}" srcOrd="7" destOrd="0" presId="urn:microsoft.com/office/officeart/2009/3/layout/IncreasingArrowsProcess"/>
    <dgm:cxn modelId="{D81EDA5F-B861-43C2-AAD2-ACCE72938BC6}" type="presParOf" srcId="{C710AF27-2A56-4282-BD4C-A004AEB00FF1}" destId="{3E00607B-6803-4907-A37A-D95BD718B744}" srcOrd="8" destOrd="0" presId="urn:microsoft.com/office/officeart/2009/3/layout/IncreasingArrowsProcess"/>
    <dgm:cxn modelId="{907F8DCA-814B-47DE-90FF-D5EB6E668783}" type="presParOf" srcId="{C710AF27-2A56-4282-BD4C-A004AEB00FF1}" destId="{A95859F2-6EFA-4BD6-A4DC-90951C212D66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131D5-266D-42FE-AEF4-CEAC54E50F8A}">
      <dsp:nvSpPr>
        <dsp:cNvPr id="0" name=""/>
        <dsp:cNvSpPr/>
      </dsp:nvSpPr>
      <dsp:spPr>
        <a:xfrm>
          <a:off x="2438209" y="59054"/>
          <a:ext cx="7906384" cy="1149809"/>
        </a:xfrm>
        <a:prstGeom prst="rightArrow">
          <a:avLst>
            <a:gd name="adj1" fmla="val 50000"/>
            <a:gd name="adj2" fmla="val 50000"/>
          </a:avLst>
        </a:prstGeom>
        <a:solidFill>
          <a:srgbClr val="0032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82532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Traffic/Scheduling System</a:t>
          </a:r>
          <a:endParaRPr lang="en-US" sz="1900" b="1" kern="1200" dirty="0"/>
        </a:p>
      </dsp:txBody>
      <dsp:txXfrm>
        <a:off x="2438209" y="346506"/>
        <a:ext cx="7618932" cy="574905"/>
      </dsp:txXfrm>
    </dsp:sp>
    <dsp:sp modelId="{8D519EBB-B8F6-4652-956D-81E6650C3AF3}">
      <dsp:nvSpPr>
        <dsp:cNvPr id="0" name=""/>
        <dsp:cNvSpPr/>
      </dsp:nvSpPr>
      <dsp:spPr>
        <a:xfrm>
          <a:off x="2438209" y="944239"/>
          <a:ext cx="1461257" cy="21112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66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Promo Time Available</a:t>
          </a:r>
          <a:endParaRPr lang="en-US" sz="1800" kern="1200" dirty="0"/>
        </a:p>
      </dsp:txBody>
      <dsp:txXfrm>
        <a:off x="2438209" y="944239"/>
        <a:ext cx="1461257" cy="2111235"/>
      </dsp:txXfrm>
    </dsp:sp>
    <dsp:sp modelId="{EE2DCB1E-A42D-4A17-82F0-BA2F1931390E}">
      <dsp:nvSpPr>
        <dsp:cNvPr id="0" name=""/>
        <dsp:cNvSpPr/>
      </dsp:nvSpPr>
      <dsp:spPr>
        <a:xfrm>
          <a:off x="3899309" y="442471"/>
          <a:ext cx="6445284" cy="1149809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82532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Network Research</a:t>
          </a:r>
          <a:endParaRPr lang="en-US" sz="1900" b="1" kern="1200" dirty="0"/>
        </a:p>
      </dsp:txBody>
      <dsp:txXfrm>
        <a:off x="3899309" y="729923"/>
        <a:ext cx="6157832" cy="574905"/>
      </dsp:txXfrm>
    </dsp:sp>
    <dsp:sp modelId="{19B805E9-18A4-451A-B648-D98D7099381A}">
      <dsp:nvSpPr>
        <dsp:cNvPr id="0" name=""/>
        <dsp:cNvSpPr/>
      </dsp:nvSpPr>
      <dsp:spPr>
        <a:xfrm>
          <a:off x="3899309" y="1327657"/>
          <a:ext cx="1461257" cy="21112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66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Ratings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Cumes</a:t>
          </a:r>
          <a:endParaRPr lang="en-US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Duplication Matrix</a:t>
          </a:r>
          <a:endParaRPr lang="en-US" sz="1800" kern="1200" dirty="0"/>
        </a:p>
      </dsp:txBody>
      <dsp:txXfrm>
        <a:off x="3899309" y="1327657"/>
        <a:ext cx="1461257" cy="2111235"/>
      </dsp:txXfrm>
    </dsp:sp>
    <dsp:sp modelId="{F89B7961-D241-4370-908E-6A0DC941D3A2}">
      <dsp:nvSpPr>
        <dsp:cNvPr id="0" name=""/>
        <dsp:cNvSpPr/>
      </dsp:nvSpPr>
      <dsp:spPr>
        <a:xfrm>
          <a:off x="5360408" y="878148"/>
          <a:ext cx="4984184" cy="1045292"/>
        </a:xfrm>
        <a:prstGeom prst="rightArrow">
          <a:avLst>
            <a:gd name="adj1" fmla="val 50000"/>
            <a:gd name="adj2" fmla="val 50000"/>
          </a:avLst>
        </a:prstGeom>
        <a:solidFill>
          <a:srgbClr val="7A983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82532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Campaign Goals</a:t>
          </a:r>
          <a:endParaRPr lang="en-US" sz="1900" b="1" kern="1200" dirty="0"/>
        </a:p>
      </dsp:txBody>
      <dsp:txXfrm>
        <a:off x="5360408" y="1139471"/>
        <a:ext cx="4722861" cy="522646"/>
      </dsp:txXfrm>
    </dsp:sp>
    <dsp:sp modelId="{69C0EE68-E445-4EF5-BF50-C69A60E454D6}">
      <dsp:nvSpPr>
        <dsp:cNvPr id="0" name=""/>
        <dsp:cNvSpPr/>
      </dsp:nvSpPr>
      <dsp:spPr>
        <a:xfrm>
          <a:off x="5360408" y="1676408"/>
          <a:ext cx="1461257" cy="21112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66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en-US" sz="1800" kern="1200" dirty="0" smtClean="0"/>
            <a:t>GRP Goals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en-US" sz="1800" kern="1200" dirty="0" smtClean="0"/>
            <a:t>Target Demo Priority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5360408" y="1676408"/>
        <a:ext cx="1461257" cy="2111235"/>
      </dsp:txXfrm>
    </dsp:sp>
    <dsp:sp modelId="{2D825690-240D-4200-814D-425016A9DE23}">
      <dsp:nvSpPr>
        <dsp:cNvPr id="0" name=""/>
        <dsp:cNvSpPr/>
      </dsp:nvSpPr>
      <dsp:spPr>
        <a:xfrm>
          <a:off x="6822299" y="1209307"/>
          <a:ext cx="3522294" cy="1149809"/>
        </a:xfrm>
        <a:prstGeom prst="rightArrow">
          <a:avLst>
            <a:gd name="adj1" fmla="val 50000"/>
            <a:gd name="adj2" fmla="val 50000"/>
          </a:avLst>
        </a:prstGeom>
        <a:solidFill>
          <a:srgbClr val="0032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82532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</a:rPr>
            <a:t>Creative Assets</a:t>
          </a:r>
          <a:endParaRPr lang="en-US" sz="1900" b="1" kern="1200" dirty="0">
            <a:solidFill>
              <a:schemeClr val="bg1"/>
            </a:solidFill>
          </a:endParaRPr>
        </a:p>
      </dsp:txBody>
      <dsp:txXfrm>
        <a:off x="6822299" y="1496759"/>
        <a:ext cx="3234842" cy="574905"/>
      </dsp:txXfrm>
    </dsp:sp>
    <dsp:sp modelId="{B6F12C9A-FEF9-46F1-AC62-50D23AFD2F0E}">
      <dsp:nvSpPr>
        <dsp:cNvPr id="0" name=""/>
        <dsp:cNvSpPr/>
      </dsp:nvSpPr>
      <dsp:spPr>
        <a:xfrm>
          <a:off x="6838219" y="2094492"/>
          <a:ext cx="1864433" cy="21112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66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Promotion Elements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Promo                    Lengths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Versions</a:t>
          </a:r>
        </a:p>
      </dsp:txBody>
      <dsp:txXfrm>
        <a:off x="6838219" y="2094492"/>
        <a:ext cx="1864433" cy="2111235"/>
      </dsp:txXfrm>
    </dsp:sp>
    <dsp:sp modelId="{3E00607B-6803-4907-A37A-D95BD718B744}">
      <dsp:nvSpPr>
        <dsp:cNvPr id="0" name=""/>
        <dsp:cNvSpPr/>
      </dsp:nvSpPr>
      <dsp:spPr>
        <a:xfrm>
          <a:off x="8528361" y="1794332"/>
          <a:ext cx="2512410" cy="1149809"/>
        </a:xfrm>
        <a:prstGeom prst="rightArrow">
          <a:avLst>
            <a:gd name="adj1" fmla="val 5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82532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Final Review</a:t>
          </a:r>
          <a:endParaRPr lang="en-US" sz="1900" b="1" kern="1200" dirty="0"/>
        </a:p>
      </dsp:txBody>
      <dsp:txXfrm>
        <a:off x="8528361" y="2081784"/>
        <a:ext cx="2224958" cy="574905"/>
      </dsp:txXfrm>
    </dsp:sp>
    <dsp:sp modelId="{A95859F2-6EFA-4BD6-A4DC-90951C212D66}">
      <dsp:nvSpPr>
        <dsp:cNvPr id="0" name=""/>
        <dsp:cNvSpPr/>
      </dsp:nvSpPr>
      <dsp:spPr>
        <a:xfrm>
          <a:off x="8536357" y="2536964"/>
          <a:ext cx="2013759" cy="21112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Review campaign before air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Make adjustments to accommodate all of channels needs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8536357" y="2536964"/>
        <a:ext cx="2013759" cy="2111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FC0C1-D841-4A30-8616-EFAFA1DB6024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399F7-2C79-4411-A260-969301E12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42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8B85D6D-11EE-45A6-BFCF-D810B9144FB0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03725"/>
            <a:ext cx="5597525" cy="4171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63B139E-0AAF-4BA9-A8F8-3C0DDCAAB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45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3B139E-0AAF-4BA9-A8F8-3C0DDCAAB8E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0761F-8343-4921-83B5-FC0EE384C501}" type="datetime1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4EA9B-DA94-4A4B-AAC2-A5B6BE20C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7B82F-D7CA-4F37-9956-7557CA64F363}" type="datetime1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0E2B1-A982-4B82-A7D6-AF83FBF0B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B9799-8371-4E4E-8972-86AB24160FC8}" type="datetime1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DF967-9931-4931-A29D-34162595A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7BDC5-44EF-4133-80C0-AC78F354AB76}" type="datetime1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C35A7-AF19-482F-8A8A-E9CEBB125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75A6A-94F5-4D66-ABD5-79C6327B5BD7}" type="datetime1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CF00A-1FE9-4741-BBEB-DCF6BF523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8980A-AA11-489C-8BFC-5A088AE1F59D}" type="datetime1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D8AA6-C023-4382-94C0-40C36221E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8DB1E-A9EF-4009-AF37-1CA264DE5D26}" type="datetime1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80BA9-7C38-4DE4-8400-D42B43176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3DE67-D155-426F-9A98-C6C8AEAB725C}" type="datetime1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0203F-5625-42A9-9071-0E4F1B9A9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B836E-43E6-433E-AAEF-261BB54709D8}" type="datetime1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8C576-99F8-4132-BA06-A4F565E96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4A220-BB7E-4010-8E22-ECF282D4C89D}" type="datetime1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DA730-ECE2-48EC-99F0-1542BBC20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894B0-AD63-49D5-9ED4-1E857D8D68EF}" type="datetime1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498CD-DAE2-406C-AEDC-8E3450E50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69D758-1D33-4D75-83BC-6FDB19EBF3CA}" type="datetime1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EEB03D-4CB9-49A6-8CA2-E2F6398FA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ubtitle 2"/>
          <p:cNvSpPr>
            <a:spLocks noGrp="1"/>
          </p:cNvSpPr>
          <p:nvPr>
            <p:ph type="subTitle" idx="1"/>
          </p:nvPr>
        </p:nvSpPr>
        <p:spPr>
          <a:xfrm>
            <a:off x="381000" y="3124200"/>
            <a:ext cx="8305800" cy="17526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</a:rPr>
              <a:t>Planning Tools for On-Air Scheduling</a:t>
            </a:r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9525" y="206462"/>
            <a:ext cx="9134475" cy="835050"/>
            <a:chOff x="8972" y="206533"/>
            <a:chExt cx="9135028" cy="835348"/>
          </a:xfrm>
        </p:grpSpPr>
        <p:grpSp>
          <p:nvGrpSpPr>
            <p:cNvPr id="3" name="Group 36"/>
            <p:cNvGrpSpPr>
              <a:grpSpLocks/>
            </p:cNvGrpSpPr>
            <p:nvPr/>
          </p:nvGrpSpPr>
          <p:grpSpPr bwMode="auto">
            <a:xfrm>
              <a:off x="42704" y="206533"/>
              <a:ext cx="8817520" cy="835348"/>
              <a:chOff x="152615" y="6264308"/>
              <a:chExt cx="5635019" cy="661522"/>
            </a:xfrm>
            <a:solidFill>
              <a:schemeClr val="bg1"/>
            </a:solidFill>
          </p:grpSpPr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1196097" y="6264308"/>
                <a:ext cx="4591537" cy="61372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6661" tIns="48331" rIns="96661" bIns="48331">
                <a:spAutoFit/>
              </a:bodyPr>
              <a:lstStyle/>
              <a:p>
                <a:pPr defTabSz="966788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4400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charset="0"/>
                  </a:rPr>
                  <a:t>GRiP</a:t>
                </a:r>
                <a:r>
                  <a:rPr lang="en-US" sz="4400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charset="0"/>
                  </a:rPr>
                  <a:t>-it! System</a:t>
                </a:r>
                <a:endParaRPr lang="en-US" sz="32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2615" y="6879817"/>
                <a:ext cx="5404819" cy="460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6" name="Rectangle 5"/>
            <p:cNvSpPr/>
            <p:nvPr/>
          </p:nvSpPr>
          <p:spPr bwMode="auto">
            <a:xfrm flipV="1">
              <a:off x="8972" y="990950"/>
              <a:ext cx="9135028" cy="4605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627157" y="1683603"/>
            <a:ext cx="781784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Optimizing On-Air Promotion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609600" y="4419600"/>
            <a:ext cx="82296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i="1" dirty="0">
                <a:latin typeface="+mn-lt"/>
              </a:rPr>
              <a:t>Goal:  Getting the right message, to the right people, to maximize viewing to the program.</a:t>
            </a:r>
          </a:p>
        </p:txBody>
      </p:sp>
      <p:sp>
        <p:nvSpPr>
          <p:cNvPr id="2054" name="TextBox 13"/>
          <p:cNvSpPr txBox="1">
            <a:spLocks noChangeArrowheads="1"/>
          </p:cNvSpPr>
          <p:nvPr/>
        </p:nvSpPr>
        <p:spPr bwMode="auto">
          <a:xfrm>
            <a:off x="0" y="6172200"/>
            <a:ext cx="914400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5" name="TextBox 14"/>
          <p:cNvSpPr txBox="1">
            <a:spLocks noChangeArrowheads="1"/>
          </p:cNvSpPr>
          <p:nvPr/>
        </p:nvSpPr>
        <p:spPr bwMode="auto">
          <a:xfrm>
            <a:off x="0" y="6248400"/>
            <a:ext cx="9144000" cy="381000"/>
          </a:xfrm>
          <a:prstGeom prst="rect">
            <a:avLst/>
          </a:prstGeom>
          <a:solidFill>
            <a:srgbClr val="2616F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4" name="Picture 13" descr="em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04800"/>
            <a:ext cx="150876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4"/>
          <p:cNvGrpSpPr>
            <a:grpSpLocks/>
          </p:cNvGrpSpPr>
          <p:nvPr/>
        </p:nvGrpSpPr>
        <p:grpSpPr bwMode="auto">
          <a:xfrm>
            <a:off x="0" y="533400"/>
            <a:ext cx="9134475" cy="6324600"/>
            <a:chOff x="1" y="533401"/>
            <a:chExt cx="9134474" cy="6324599"/>
          </a:xfrm>
        </p:grpSpPr>
        <p:grpSp>
          <p:nvGrpSpPr>
            <p:cNvPr id="3" name="Group 36"/>
            <p:cNvGrpSpPr>
              <a:grpSpLocks/>
            </p:cNvGrpSpPr>
            <p:nvPr/>
          </p:nvGrpSpPr>
          <p:grpSpPr bwMode="auto">
            <a:xfrm>
              <a:off x="42705" y="685801"/>
              <a:ext cx="8457310" cy="6172199"/>
              <a:chOff x="152616" y="6643847"/>
              <a:chExt cx="5404819" cy="4887842"/>
            </a:xfrm>
            <a:solidFill>
              <a:schemeClr val="bg1"/>
            </a:solidFill>
          </p:grpSpPr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500902" y="11235035"/>
                <a:ext cx="4542838" cy="29665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6661" tIns="48331" rIns="96661" bIns="48331">
                <a:spAutoFit/>
              </a:bodyPr>
              <a:lstStyle/>
              <a:p>
                <a:pPr defTabSz="966788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charset="0"/>
                  </a:rPr>
                  <a:t>A</a:t>
                </a:r>
                <a:r>
                  <a:rPr lang="en-US" sz="14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charset="0"/>
                  </a:rPr>
                  <a:t>UDIENCE</a:t>
                </a:r>
                <a:r>
                  <a:rPr lang="en-US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charset="0"/>
                  </a:rPr>
                  <a:t> </a:t>
                </a:r>
                <a:r>
                  <a:rPr lang="en-US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charset="0"/>
                  </a:rPr>
                  <a:t>R</a:t>
                </a:r>
                <a:r>
                  <a:rPr lang="en-US" sz="1400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charset="0"/>
                  </a:rPr>
                  <a:t>ESEARCH EMS</a:t>
                </a:r>
                <a:endParaRPr lang="en-US" sz="14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2616" y="6643847"/>
                <a:ext cx="5404819" cy="460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7" name="Rectangle 6"/>
            <p:cNvSpPr/>
            <p:nvPr/>
          </p:nvSpPr>
          <p:spPr bwMode="auto">
            <a:xfrm flipV="1">
              <a:off x="1" y="533401"/>
              <a:ext cx="9134474" cy="4603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0" y="6019800"/>
            <a:ext cx="914400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68" name="TextBox 11"/>
          <p:cNvSpPr txBox="1">
            <a:spLocks noChangeArrowheads="1"/>
          </p:cNvSpPr>
          <p:nvPr/>
        </p:nvSpPr>
        <p:spPr bwMode="auto">
          <a:xfrm>
            <a:off x="0" y="6096000"/>
            <a:ext cx="9144000" cy="381000"/>
          </a:xfrm>
          <a:prstGeom prst="rect">
            <a:avLst/>
          </a:prstGeom>
          <a:solidFill>
            <a:srgbClr val="2616F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28600" y="0"/>
            <a:ext cx="8001000" cy="498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6661" tIns="48331" rIns="96661" bIns="48331">
            <a:spAutoFit/>
          </a:bodyPr>
          <a:lstStyle/>
          <a:p>
            <a:pPr defTabSz="9667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How does </a:t>
            </a:r>
            <a:r>
              <a:rPr lang="en-US" sz="2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GRiP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 it!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work?</a:t>
            </a:r>
          </a:p>
        </p:txBody>
      </p:sp>
      <p:pic>
        <p:nvPicPr>
          <p:cNvPr id="11270" name="Picture 5" descr="ScreenHunter_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0" y="76200"/>
            <a:ext cx="20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763000" cy="4038600"/>
          </a:xfrm>
          <a:solidFill>
            <a:schemeClr val="bg1"/>
          </a:solidFill>
        </p:spPr>
        <p:txBody>
          <a:bodyPr/>
          <a:lstStyle/>
          <a:p>
            <a:pPr eaLnBrk="1" hangingPunct="1">
              <a:buClr>
                <a:srgbClr val="2616F8"/>
              </a:buClr>
              <a:buFont typeface="Wingdings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i="1" dirty="0" err="1" smtClean="0"/>
              <a:t>GRiP</a:t>
            </a:r>
            <a:r>
              <a:rPr lang="en-US" sz="2400" i="1" dirty="0" smtClean="0"/>
              <a:t> it! </a:t>
            </a:r>
            <a:r>
              <a:rPr lang="en-US" sz="2400" dirty="0" smtClean="0"/>
              <a:t>traffic system interfaces directly with channels traffic system to show…</a:t>
            </a:r>
          </a:p>
          <a:p>
            <a:pPr eaLnBrk="1" hangingPunct="1"/>
            <a:endParaRPr lang="en-US" sz="400" dirty="0" smtClean="0"/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2616F8"/>
                </a:solidFill>
              </a:rPr>
              <a:t>Available units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2616F8"/>
                </a:solidFill>
              </a:rPr>
              <a:t>Promo media library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2616F8"/>
                </a:solidFill>
              </a:rPr>
              <a:t>Program schedule</a:t>
            </a:r>
          </a:p>
          <a:p>
            <a:pPr lvl="1" eaLnBrk="1" hangingPunct="1"/>
            <a:endParaRPr lang="en-US" sz="800" dirty="0" smtClean="0"/>
          </a:p>
          <a:p>
            <a:pPr eaLnBrk="1" hangingPunct="1">
              <a:buClr>
                <a:srgbClr val="2616F8"/>
              </a:buClr>
              <a:buFont typeface="Wingdings" pitchFamily="2" charset="2"/>
              <a:buChar char="Ø"/>
            </a:pPr>
            <a:r>
              <a:rPr lang="en-US" sz="2400" i="1" dirty="0" err="1" smtClean="0"/>
              <a:t>GRiP</a:t>
            </a:r>
            <a:r>
              <a:rPr lang="en-US" sz="2400" i="1" dirty="0" smtClean="0"/>
              <a:t> it! </a:t>
            </a:r>
            <a:r>
              <a:rPr lang="en-US" sz="2400" dirty="0" smtClean="0"/>
              <a:t>uses Nielsen research data</a:t>
            </a:r>
          </a:p>
          <a:p>
            <a:pPr eaLnBrk="1" hangingPunct="1"/>
            <a:endParaRPr lang="en-US" sz="400" dirty="0" smtClean="0"/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2616F8"/>
                </a:solidFill>
              </a:rPr>
              <a:t>Ratings</a:t>
            </a:r>
            <a:r>
              <a:rPr lang="en-US" sz="1800" dirty="0" smtClean="0">
                <a:solidFill>
                  <a:srgbClr val="2616F8"/>
                </a:solidFill>
              </a:rPr>
              <a:t>: Assigned at a level of individual quarter-hour,                                                                 half-hour, individual day &amp; by demo using Nielsen ratings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1800" b="1" dirty="0" err="1" smtClean="0">
                <a:solidFill>
                  <a:srgbClr val="2616F8"/>
                </a:solidFill>
              </a:rPr>
              <a:t>Cume</a:t>
            </a:r>
            <a:r>
              <a:rPr lang="en-US" sz="1800" b="1" dirty="0" smtClean="0">
                <a:solidFill>
                  <a:srgbClr val="2616F8"/>
                </a:solidFill>
              </a:rPr>
              <a:t>/Reach</a:t>
            </a:r>
            <a:r>
              <a:rPr lang="en-US" sz="1800" dirty="0" smtClean="0">
                <a:solidFill>
                  <a:srgbClr val="2616F8"/>
                </a:solidFill>
              </a:rPr>
              <a:t>: 1 and 4 week </a:t>
            </a:r>
            <a:r>
              <a:rPr lang="en-US" sz="1800" dirty="0" err="1" smtClean="0">
                <a:solidFill>
                  <a:srgbClr val="2616F8"/>
                </a:solidFill>
              </a:rPr>
              <a:t>daypart</a:t>
            </a:r>
            <a:r>
              <a:rPr lang="en-US" sz="1800" dirty="0" smtClean="0">
                <a:solidFill>
                  <a:srgbClr val="2616F8"/>
                </a:solidFill>
              </a:rPr>
              <a:t> reach figures are used, in conjunction with ratings, to model the reach/frequency profile of each schedule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2616F8"/>
                </a:solidFill>
              </a:rPr>
              <a:t>Matrix</a:t>
            </a:r>
            <a:r>
              <a:rPr lang="en-US" sz="1800" dirty="0" smtClean="0">
                <a:solidFill>
                  <a:srgbClr val="2616F8"/>
                </a:solidFill>
              </a:rPr>
              <a:t>: Duplication Analysis </a:t>
            </a:r>
          </a:p>
          <a:p>
            <a:pPr lvl="2" eaLnBrk="1" hangingPunct="1"/>
            <a:r>
              <a:rPr lang="en-US" sz="1800" dirty="0" smtClean="0">
                <a:solidFill>
                  <a:srgbClr val="2616F8"/>
                </a:solidFill>
              </a:rPr>
              <a:t>Custom report profiling the duplication of viewers from one program to another to optimize spot placement around shows with similar audience appeal</a:t>
            </a:r>
          </a:p>
        </p:txBody>
      </p:sp>
      <p:sp>
        <p:nvSpPr>
          <p:cNvPr id="11272" name="TextBox 13"/>
          <p:cNvSpPr txBox="1">
            <a:spLocks noChangeArrowheads="1"/>
          </p:cNvSpPr>
          <p:nvPr/>
        </p:nvSpPr>
        <p:spPr bwMode="auto">
          <a:xfrm>
            <a:off x="4470400" y="381000"/>
            <a:ext cx="1600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latin typeface="Calibri" pitchFamily="34" charset="0"/>
              </a:rPr>
              <a:t>+</a:t>
            </a:r>
          </a:p>
        </p:txBody>
      </p:sp>
      <p:pic>
        <p:nvPicPr>
          <p:cNvPr id="11273" name="Picture 2" descr="http://www.lostremote.com/wp-content/uploads/2011/08/niels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636588"/>
            <a:ext cx="15240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5" descr="ScreenHunter_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711200"/>
            <a:ext cx="24130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7"/>
          <p:cNvGrpSpPr/>
          <p:nvPr/>
        </p:nvGrpSpPr>
        <p:grpSpPr>
          <a:xfrm flipH="1">
            <a:off x="3733800" y="1752600"/>
            <a:ext cx="3569303" cy="990600"/>
            <a:chOff x="1897186" y="59054"/>
            <a:chExt cx="8447407" cy="1149809"/>
          </a:xfrm>
          <a:scene3d>
            <a:camera prst="orthographicFront"/>
            <a:lightRig rig="flat" dir="t"/>
          </a:scene3d>
        </p:grpSpPr>
        <p:sp>
          <p:nvSpPr>
            <p:cNvPr id="28" name="Right Arrow 27"/>
            <p:cNvSpPr/>
            <p:nvPr/>
          </p:nvSpPr>
          <p:spPr>
            <a:xfrm>
              <a:off x="2438209" y="59054"/>
              <a:ext cx="7906384" cy="114980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32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ight Arrow 4"/>
            <p:cNvSpPr/>
            <p:nvPr/>
          </p:nvSpPr>
          <p:spPr>
            <a:xfrm>
              <a:off x="1897186" y="412841"/>
              <a:ext cx="7618931" cy="5749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390" tIns="72390" rIns="254000" bIns="182532" spcCol="1270" anchor="ctr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900" b="1" dirty="0"/>
                <a:t>Traffic/Scheduling System</a:t>
              </a:r>
            </a:p>
          </p:txBody>
        </p:sp>
      </p:grpSp>
      <p:grpSp>
        <p:nvGrpSpPr>
          <p:cNvPr id="6" name="Group 19"/>
          <p:cNvGrpSpPr/>
          <p:nvPr/>
        </p:nvGrpSpPr>
        <p:grpSpPr>
          <a:xfrm>
            <a:off x="6019800" y="3113098"/>
            <a:ext cx="2971800" cy="1001702"/>
            <a:chOff x="-1091814" y="442472"/>
            <a:chExt cx="7239654" cy="1001702"/>
          </a:xfrm>
          <a:scene3d>
            <a:camera prst="orthographicFront"/>
            <a:lightRig rig="flat" dir="t"/>
          </a:scene3d>
        </p:grpSpPr>
        <p:sp>
          <p:nvSpPr>
            <p:cNvPr id="24" name="Right Arrow 23"/>
            <p:cNvSpPr/>
            <p:nvPr/>
          </p:nvSpPr>
          <p:spPr>
            <a:xfrm flipH="1">
              <a:off x="-1091814" y="442472"/>
              <a:ext cx="6954572" cy="100170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5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shade val="50000"/>
                <a:hueOff val="-184678"/>
                <a:satOff val="12312"/>
                <a:lumOff val="1607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ight Arrow 8"/>
            <p:cNvSpPr/>
            <p:nvPr/>
          </p:nvSpPr>
          <p:spPr>
            <a:xfrm>
              <a:off x="-9993" y="781967"/>
              <a:ext cx="6157833" cy="4987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390" tIns="72390" rIns="254000" bIns="182532" spcCol="1270" anchor="ctr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900" b="1" dirty="0"/>
                <a:t>Network Research</a:t>
              </a:r>
            </a:p>
          </p:txBody>
        </p:sp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F3AA0-369F-485D-912B-D82617840EE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4"/>
          <p:cNvGrpSpPr>
            <a:grpSpLocks/>
          </p:cNvGrpSpPr>
          <p:nvPr/>
        </p:nvGrpSpPr>
        <p:grpSpPr bwMode="auto">
          <a:xfrm>
            <a:off x="0" y="685800"/>
            <a:ext cx="9134475" cy="6172200"/>
            <a:chOff x="1" y="685801"/>
            <a:chExt cx="9134474" cy="6172199"/>
          </a:xfrm>
        </p:grpSpPr>
        <p:grpSp>
          <p:nvGrpSpPr>
            <p:cNvPr id="3" name="Group 36"/>
            <p:cNvGrpSpPr>
              <a:grpSpLocks/>
            </p:cNvGrpSpPr>
            <p:nvPr/>
          </p:nvGrpSpPr>
          <p:grpSpPr bwMode="auto">
            <a:xfrm>
              <a:off x="42705" y="685801"/>
              <a:ext cx="8457310" cy="6172199"/>
              <a:chOff x="152616" y="6643847"/>
              <a:chExt cx="5404819" cy="4887842"/>
            </a:xfrm>
            <a:solidFill>
              <a:schemeClr val="bg1"/>
            </a:solidFill>
          </p:grpSpPr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500902" y="11235035"/>
                <a:ext cx="4542838" cy="29665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6661" tIns="48331" rIns="96661" bIns="48331">
                <a:spAutoFit/>
              </a:bodyPr>
              <a:lstStyle/>
              <a:p>
                <a:pPr defTabSz="966788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charset="0"/>
                  </a:rPr>
                  <a:t>A</a:t>
                </a:r>
                <a:r>
                  <a:rPr lang="en-US" sz="14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charset="0"/>
                  </a:rPr>
                  <a:t>UDIENCE</a:t>
                </a:r>
                <a:r>
                  <a:rPr lang="en-US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charset="0"/>
                  </a:rPr>
                  <a:t> </a:t>
                </a:r>
                <a:r>
                  <a:rPr lang="en-US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charset="0"/>
                  </a:rPr>
                  <a:t>R</a:t>
                </a:r>
                <a:r>
                  <a:rPr lang="en-US" sz="1400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charset="0"/>
                  </a:rPr>
                  <a:t>ESEARCH EMS</a:t>
                </a:r>
                <a:endParaRPr lang="en-US" sz="14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2616" y="6643847"/>
                <a:ext cx="5404819" cy="460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7" name="Rectangle 6"/>
            <p:cNvSpPr/>
            <p:nvPr/>
          </p:nvSpPr>
          <p:spPr bwMode="auto">
            <a:xfrm flipV="1">
              <a:off x="1" y="685801"/>
              <a:ext cx="9134474" cy="4603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0" y="6019800"/>
            <a:ext cx="914400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92" name="TextBox 11"/>
          <p:cNvSpPr txBox="1">
            <a:spLocks noChangeArrowheads="1"/>
          </p:cNvSpPr>
          <p:nvPr/>
        </p:nvSpPr>
        <p:spPr bwMode="auto">
          <a:xfrm>
            <a:off x="0" y="6096000"/>
            <a:ext cx="9144000" cy="381000"/>
          </a:xfrm>
          <a:prstGeom prst="rect">
            <a:avLst/>
          </a:prstGeom>
          <a:solidFill>
            <a:srgbClr val="2616F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28600" y="76200"/>
            <a:ext cx="8001000" cy="498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6661" tIns="48331" rIns="96661" bIns="48331">
            <a:spAutoFit/>
          </a:bodyPr>
          <a:lstStyle/>
          <a:p>
            <a:pPr defTabSz="9667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How does </a:t>
            </a:r>
            <a:r>
              <a:rPr lang="en-US" sz="2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GRiP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 it!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work?  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(Continued)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pic>
        <p:nvPicPr>
          <p:cNvPr id="12294" name="Picture 5" descr="ScreenHunter_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76200"/>
            <a:ext cx="23701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763000" cy="4038600"/>
          </a:xfrm>
          <a:solidFill>
            <a:schemeClr val="bg1"/>
          </a:solidFill>
        </p:spPr>
        <p:txBody>
          <a:bodyPr/>
          <a:lstStyle/>
          <a:p>
            <a:pPr eaLnBrk="1" hangingPunct="1">
              <a:buClr>
                <a:srgbClr val="2616F8"/>
              </a:buClr>
              <a:buFont typeface="Wingdings" pitchFamily="2" charset="2"/>
              <a:buChar char="Ø"/>
            </a:pPr>
            <a:r>
              <a:rPr lang="en-US" sz="2400" dirty="0" smtClean="0"/>
              <a:t>Promotion Scheduling/OP/Marketing set campaign goals</a:t>
            </a:r>
          </a:p>
          <a:p>
            <a:pPr eaLnBrk="1" hangingPunct="1"/>
            <a:endParaRPr lang="en-US" sz="400" dirty="0" smtClean="0"/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2616F8"/>
                </a:solidFill>
              </a:rPr>
              <a:t>Strategic Audience Targets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2616F8"/>
                </a:solidFill>
              </a:rPr>
              <a:t>Reach and Frequency GRP Goals</a:t>
            </a:r>
          </a:p>
          <a:p>
            <a:pPr lvl="1" eaLnBrk="1" hangingPunct="1"/>
            <a:endParaRPr lang="en-US" sz="800" dirty="0" smtClean="0"/>
          </a:p>
          <a:p>
            <a:pPr lvl="1" eaLnBrk="1" hangingPunct="1"/>
            <a:endParaRPr lang="en-US" sz="800" dirty="0" smtClean="0"/>
          </a:p>
          <a:p>
            <a:pPr eaLnBrk="1" hangingPunct="1">
              <a:buClr>
                <a:srgbClr val="2616F8"/>
              </a:buClr>
              <a:buFont typeface="Wingdings" pitchFamily="2" charset="2"/>
              <a:buChar char="Ø"/>
            </a:pPr>
            <a:r>
              <a:rPr lang="en-US" sz="2400" i="1" dirty="0" err="1" smtClean="0"/>
              <a:t>GRiP</a:t>
            </a:r>
            <a:r>
              <a:rPr lang="en-US" sz="2400" i="1" dirty="0" smtClean="0"/>
              <a:t> it! </a:t>
            </a:r>
            <a:r>
              <a:rPr lang="en-US" sz="2400" dirty="0" smtClean="0"/>
              <a:t>works with the assets from Creative Services team</a:t>
            </a:r>
          </a:p>
          <a:p>
            <a:pPr eaLnBrk="1" hangingPunct="1"/>
            <a:endParaRPr lang="en-US" sz="400" dirty="0" smtClean="0"/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2616F8"/>
                </a:solidFill>
              </a:rPr>
              <a:t>Teasers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2616F8"/>
                </a:solidFill>
              </a:rPr>
              <a:t>Trailers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2616F8"/>
                </a:solidFill>
              </a:rPr>
              <a:t>Features, etc.</a:t>
            </a:r>
          </a:p>
          <a:p>
            <a:pPr lvl="1" eaLnBrk="1" hangingPunct="1">
              <a:buFont typeface="Arial" charset="0"/>
              <a:buNone/>
            </a:pPr>
            <a:endParaRPr lang="en-US" sz="1800" dirty="0" smtClean="0">
              <a:solidFill>
                <a:srgbClr val="2616F8"/>
              </a:solidFill>
            </a:endParaRPr>
          </a:p>
        </p:txBody>
      </p:sp>
      <p:grpSp>
        <p:nvGrpSpPr>
          <p:cNvPr id="5" name="Group 17"/>
          <p:cNvGrpSpPr/>
          <p:nvPr/>
        </p:nvGrpSpPr>
        <p:grpSpPr>
          <a:xfrm flipH="1">
            <a:off x="5257800" y="1219200"/>
            <a:ext cx="3505200" cy="990600"/>
            <a:chOff x="1327533" y="59054"/>
            <a:chExt cx="9017060" cy="1149809"/>
          </a:xfrm>
          <a:scene3d>
            <a:camera prst="orthographicFront"/>
            <a:lightRig rig="flat" dir="t"/>
          </a:scene3d>
        </p:grpSpPr>
        <p:sp>
          <p:nvSpPr>
            <p:cNvPr id="28" name="Right Arrow 27"/>
            <p:cNvSpPr/>
            <p:nvPr/>
          </p:nvSpPr>
          <p:spPr>
            <a:xfrm>
              <a:off x="2438209" y="59054"/>
              <a:ext cx="7906384" cy="114980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78034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ight Arrow 4"/>
            <p:cNvSpPr/>
            <p:nvPr/>
          </p:nvSpPr>
          <p:spPr>
            <a:xfrm>
              <a:off x="1327533" y="412841"/>
              <a:ext cx="7618931" cy="5749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390" tIns="72390" rIns="254000" bIns="182532" spcCol="1270" anchor="ctr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900" b="1" dirty="0"/>
                <a:t>Campaign Goals</a:t>
              </a:r>
            </a:p>
          </p:txBody>
        </p:sp>
      </p:grpSp>
      <p:grpSp>
        <p:nvGrpSpPr>
          <p:cNvPr id="6" name="Group 19"/>
          <p:cNvGrpSpPr/>
          <p:nvPr/>
        </p:nvGrpSpPr>
        <p:grpSpPr>
          <a:xfrm>
            <a:off x="3657600" y="2732098"/>
            <a:ext cx="3137324" cy="1001702"/>
            <a:chOff x="-1091814" y="442472"/>
            <a:chExt cx="7642890" cy="1001702"/>
          </a:xfrm>
          <a:solidFill>
            <a:srgbClr val="003200"/>
          </a:solidFill>
          <a:scene3d>
            <a:camera prst="orthographicFront"/>
            <a:lightRig rig="flat" dir="t"/>
          </a:scene3d>
        </p:grpSpPr>
        <p:sp>
          <p:nvSpPr>
            <p:cNvPr id="24" name="Right Arrow 23"/>
            <p:cNvSpPr/>
            <p:nvPr/>
          </p:nvSpPr>
          <p:spPr>
            <a:xfrm flipH="1">
              <a:off x="-1091814" y="442472"/>
              <a:ext cx="6954572" cy="1001702"/>
            </a:xfrm>
            <a:prstGeom prst="rightArrow">
              <a:avLst>
                <a:gd name="adj1" fmla="val 50000"/>
                <a:gd name="adj2" fmla="val 5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shade val="50000"/>
                <a:hueOff val="-184678"/>
                <a:satOff val="12312"/>
                <a:lumOff val="1607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ight Arrow 8"/>
            <p:cNvSpPr/>
            <p:nvPr/>
          </p:nvSpPr>
          <p:spPr>
            <a:xfrm>
              <a:off x="393243" y="747272"/>
              <a:ext cx="6157833" cy="498705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390" tIns="72390" rIns="254000" bIns="182532" spcCol="1270" anchor="ctr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900" b="1" dirty="0"/>
                <a:t>Creative Assets</a:t>
              </a:r>
            </a:p>
          </p:txBody>
        </p:sp>
      </p:grpSp>
      <p:grpSp>
        <p:nvGrpSpPr>
          <p:cNvPr id="8" name="Group 32"/>
          <p:cNvGrpSpPr/>
          <p:nvPr/>
        </p:nvGrpSpPr>
        <p:grpSpPr>
          <a:xfrm flipH="1">
            <a:off x="6019800" y="4267200"/>
            <a:ext cx="3124200" cy="990600"/>
            <a:chOff x="8232780" y="1794332"/>
            <a:chExt cx="2807991" cy="1149809"/>
          </a:xfrm>
          <a:scene3d>
            <a:camera prst="orthographicFront"/>
            <a:lightRig rig="flat" dir="t"/>
          </a:scene3d>
        </p:grpSpPr>
        <p:sp>
          <p:nvSpPr>
            <p:cNvPr id="34" name="Right Arrow 33"/>
            <p:cNvSpPr/>
            <p:nvPr/>
          </p:nvSpPr>
          <p:spPr>
            <a:xfrm>
              <a:off x="8528361" y="1794332"/>
              <a:ext cx="2512410" cy="114980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shade val="50000"/>
                <a:hueOff val="-184678"/>
                <a:satOff val="12312"/>
                <a:lumOff val="1607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ight Arrow 4"/>
            <p:cNvSpPr/>
            <p:nvPr/>
          </p:nvSpPr>
          <p:spPr>
            <a:xfrm>
              <a:off x="8232780" y="2236565"/>
              <a:ext cx="2224957" cy="4156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390" tIns="72390" rIns="254000" bIns="182532" spcCol="1270" anchor="ctr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900" b="1" dirty="0"/>
                <a:t>Final Review</a:t>
              </a:r>
            </a:p>
          </p:txBody>
        </p:sp>
      </p:grpSp>
      <p:sp>
        <p:nvSpPr>
          <p:cNvPr id="12299" name="TextBox 36"/>
          <p:cNvSpPr txBox="1">
            <a:spLocks noChangeArrowheads="1"/>
          </p:cNvSpPr>
          <p:nvPr/>
        </p:nvSpPr>
        <p:spPr bwMode="auto">
          <a:xfrm>
            <a:off x="152400" y="3962401"/>
            <a:ext cx="5791200" cy="238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lvl="1" indent="-28575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400" i="1" dirty="0" err="1">
                <a:solidFill>
                  <a:srgbClr val="000000"/>
                </a:solidFill>
                <a:latin typeface="Calibri" pitchFamily="34" charset="0"/>
              </a:rPr>
              <a:t>GRiP</a:t>
            </a: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 it!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designs a campaign plan that will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reach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target goals;  the Promotion Scheduling Team reviews the plan to make sure it meets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channel needs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and satisfies all of the key stakeholders.</a:t>
            </a:r>
          </a:p>
          <a:p>
            <a:pPr marL="742950" lvl="1" indent="-285750">
              <a:spcBef>
                <a:spcPct val="20000"/>
              </a:spcBef>
              <a:buClr>
                <a:srgbClr val="0000FF"/>
              </a:buClr>
            </a:pP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994D8-EDEF-490A-9B97-CD7ADE05BC2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0" y="6019800"/>
            <a:ext cx="914400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13315" name="Group 4"/>
          <p:cNvGrpSpPr>
            <a:grpSpLocks/>
          </p:cNvGrpSpPr>
          <p:nvPr/>
        </p:nvGrpSpPr>
        <p:grpSpPr bwMode="auto">
          <a:xfrm>
            <a:off x="9525" y="685800"/>
            <a:ext cx="9134475" cy="6172200"/>
            <a:chOff x="9526" y="685801"/>
            <a:chExt cx="9134474" cy="6172199"/>
          </a:xfrm>
        </p:grpSpPr>
        <p:grpSp>
          <p:nvGrpSpPr>
            <p:cNvPr id="3" name="Group 36"/>
            <p:cNvGrpSpPr>
              <a:grpSpLocks/>
            </p:cNvGrpSpPr>
            <p:nvPr/>
          </p:nvGrpSpPr>
          <p:grpSpPr bwMode="auto">
            <a:xfrm>
              <a:off x="42705" y="685801"/>
              <a:ext cx="8457310" cy="6172199"/>
              <a:chOff x="152616" y="6643847"/>
              <a:chExt cx="5404819" cy="4887842"/>
            </a:xfrm>
            <a:solidFill>
              <a:schemeClr val="bg1"/>
            </a:solidFill>
          </p:grpSpPr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500902" y="11235035"/>
                <a:ext cx="4542838" cy="29665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6661" tIns="48331" rIns="96661" bIns="48331">
                <a:spAutoFit/>
              </a:bodyPr>
              <a:lstStyle/>
              <a:p>
                <a:pPr defTabSz="966788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charset="0"/>
                  </a:rPr>
                  <a:t>A</a:t>
                </a:r>
                <a:r>
                  <a:rPr lang="en-US" sz="14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charset="0"/>
                  </a:rPr>
                  <a:t>UDIENCE</a:t>
                </a:r>
                <a:r>
                  <a:rPr lang="en-US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charset="0"/>
                  </a:rPr>
                  <a:t> </a:t>
                </a:r>
                <a:r>
                  <a:rPr lang="en-US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charset="0"/>
                  </a:rPr>
                  <a:t>R</a:t>
                </a:r>
                <a:r>
                  <a:rPr lang="en-US" sz="1400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charset="0"/>
                  </a:rPr>
                  <a:t>ESEARCH EMS</a:t>
                </a:r>
                <a:endParaRPr lang="en-US" sz="14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2616" y="6643847"/>
                <a:ext cx="5404819" cy="460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7" name="Rectangle 6"/>
            <p:cNvSpPr/>
            <p:nvPr/>
          </p:nvSpPr>
          <p:spPr bwMode="auto">
            <a:xfrm flipV="1">
              <a:off x="9526" y="1905001"/>
              <a:ext cx="9134474" cy="4603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3316" name="TextBox 11"/>
          <p:cNvSpPr txBox="1">
            <a:spLocks noChangeArrowheads="1"/>
          </p:cNvSpPr>
          <p:nvPr/>
        </p:nvSpPr>
        <p:spPr bwMode="auto">
          <a:xfrm>
            <a:off x="0" y="6096000"/>
            <a:ext cx="9144000" cy="381000"/>
          </a:xfrm>
          <a:prstGeom prst="rect">
            <a:avLst/>
          </a:prstGeom>
          <a:solidFill>
            <a:srgbClr val="2616F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52400" y="0"/>
            <a:ext cx="8382000" cy="1820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6661" tIns="48331" rIns="96661" bIns="48331">
            <a:spAutoFit/>
          </a:bodyPr>
          <a:lstStyle/>
          <a:p>
            <a:pPr defTabSz="9667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latin typeface="Calibri" pitchFamily="34" charset="0"/>
              </a:rPr>
              <a:t>Post-Campaign Effectiveness Analysis:  </a:t>
            </a:r>
            <a:r>
              <a:rPr lang="en-US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GRiP it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, in                                           concert with Nielsen data, will provide tools and reports                                               that will allow us to measure the effectiveness of each                  campaign –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learnings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 that will enable us to create more                   effective and efficient campaigns.</a:t>
            </a:r>
          </a:p>
        </p:txBody>
      </p:sp>
      <p:pic>
        <p:nvPicPr>
          <p:cNvPr id="13318" name="Picture 5" descr="ScreenHunter_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80975"/>
            <a:ext cx="1905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Box 12"/>
          <p:cNvSpPr txBox="1">
            <a:spLocks noChangeArrowheads="1"/>
          </p:cNvSpPr>
          <p:nvPr/>
        </p:nvSpPr>
        <p:spPr bwMode="auto">
          <a:xfrm>
            <a:off x="304800" y="2051050"/>
            <a:ext cx="845820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2616F8"/>
              </a:buClr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Portfolio Campaign Overviews</a:t>
            </a:r>
          </a:p>
          <a:p>
            <a:pPr marL="0" lvl="1">
              <a:spcBef>
                <a:spcPts val="600"/>
              </a:spcBef>
              <a:spcAft>
                <a:spcPts val="600"/>
              </a:spcAft>
              <a:buClr>
                <a:srgbClr val="2616F8"/>
              </a:buClr>
            </a:pPr>
            <a:r>
              <a:rPr lang="en-US" dirty="0"/>
              <a:t>	</a:t>
            </a:r>
            <a:r>
              <a:rPr lang="en-US" dirty="0">
                <a:solidFill>
                  <a:srgbClr val="0000FF"/>
                </a:solidFill>
              </a:rPr>
              <a:t>-  What ran this week? Reach/Frequency results?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2616F8"/>
              </a:buClr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Campaign Details</a:t>
            </a:r>
          </a:p>
          <a:p>
            <a:pPr marL="0" lvl="1">
              <a:spcBef>
                <a:spcPts val="600"/>
              </a:spcBef>
              <a:spcAft>
                <a:spcPts val="600"/>
              </a:spcAft>
              <a:buClr>
                <a:srgbClr val="2616F8"/>
              </a:buClr>
            </a:pPr>
            <a:r>
              <a:rPr lang="en-US" sz="2000" dirty="0"/>
              <a:t>	</a:t>
            </a:r>
            <a:r>
              <a:rPr lang="en-US" dirty="0">
                <a:solidFill>
                  <a:srgbClr val="0000FF"/>
                </a:solidFill>
              </a:rPr>
              <a:t>-  Detailed Information &amp; schedules for a campaign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2616F8"/>
              </a:buClr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Inventory Summary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2616F8"/>
              </a:buClr>
            </a:pPr>
            <a:r>
              <a:rPr lang="en-US" dirty="0"/>
              <a:t>	</a:t>
            </a:r>
            <a:r>
              <a:rPr lang="en-US" dirty="0">
                <a:solidFill>
                  <a:srgbClr val="0000FF"/>
                </a:solidFill>
              </a:rPr>
              <a:t>-  Material Specific Usage Details </a:t>
            </a:r>
          </a:p>
          <a:p>
            <a:pPr>
              <a:spcBef>
                <a:spcPts val="600"/>
              </a:spcBef>
              <a:spcAft>
                <a:spcPts val="400"/>
              </a:spcAft>
              <a:buClr>
                <a:srgbClr val="2616F8"/>
              </a:buClr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Campaign Life Cycle</a:t>
            </a:r>
          </a:p>
          <a:p>
            <a:pPr>
              <a:spcBef>
                <a:spcPts val="600"/>
              </a:spcBef>
              <a:spcAft>
                <a:spcPts val="400"/>
              </a:spcAft>
              <a:buClr>
                <a:srgbClr val="2616F8"/>
              </a:buClr>
            </a:pPr>
            <a:r>
              <a:rPr lang="en-US" sz="2400" dirty="0">
                <a:latin typeface="Calibri" pitchFamily="34" charset="0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</a:rPr>
              <a:t>-  </a:t>
            </a:r>
            <a:r>
              <a:rPr lang="en-US" dirty="0">
                <a:solidFill>
                  <a:srgbClr val="0000FF"/>
                </a:solidFill>
              </a:rPr>
              <a:t>Comprehensive Look at Campaign Performance Over Time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2616F8"/>
              </a:buClr>
            </a:pPr>
            <a:endParaRPr lang="en-US" sz="2400" dirty="0">
              <a:latin typeface="Calibri" pitchFamily="34" charset="0"/>
            </a:endParaRPr>
          </a:p>
        </p:txBody>
      </p:sp>
      <p:pic>
        <p:nvPicPr>
          <p:cNvPr id="13320" name="Picture 11" descr="C:\Program Files\Microsoft Office\MEDIA\CAGCAT10\j029384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043113"/>
            <a:ext cx="2478088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F0375-6352-4C3B-81CF-2A44F6E73D2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0" y="6019800"/>
            <a:ext cx="914400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3075" name="Group 4"/>
          <p:cNvGrpSpPr>
            <a:grpSpLocks/>
          </p:cNvGrpSpPr>
          <p:nvPr/>
        </p:nvGrpSpPr>
        <p:grpSpPr bwMode="auto">
          <a:xfrm>
            <a:off x="9525" y="868363"/>
            <a:ext cx="9134475" cy="5989618"/>
            <a:chOff x="9526" y="868681"/>
            <a:chExt cx="9134474" cy="5989300"/>
          </a:xfrm>
        </p:grpSpPr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587693" y="6483396"/>
              <a:ext cx="7108506" cy="37458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6661" tIns="48331" rIns="96661" bIns="48331">
              <a:spAutoFit/>
            </a:bodyPr>
            <a:lstStyle/>
            <a:p>
              <a:pPr defTabSz="966788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charset="0"/>
                </a:rPr>
                <a:t>Property Effective Media Services</a:t>
              </a:r>
              <a:endParaRPr lang="en-US" sz="1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 flipV="1">
              <a:off x="9526" y="868681"/>
              <a:ext cx="9134474" cy="4603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076" name="TextBox 11"/>
          <p:cNvSpPr txBox="1">
            <a:spLocks noChangeArrowheads="1"/>
          </p:cNvSpPr>
          <p:nvPr/>
        </p:nvSpPr>
        <p:spPr bwMode="auto">
          <a:xfrm>
            <a:off x="0" y="6096000"/>
            <a:ext cx="9144000" cy="381000"/>
          </a:xfrm>
          <a:prstGeom prst="rect">
            <a:avLst/>
          </a:prstGeom>
          <a:solidFill>
            <a:srgbClr val="2616F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77" name="TextBox 12"/>
          <p:cNvSpPr txBox="1">
            <a:spLocks noChangeArrowheads="1"/>
          </p:cNvSpPr>
          <p:nvPr/>
        </p:nvSpPr>
        <p:spPr bwMode="auto">
          <a:xfrm>
            <a:off x="228600" y="1066800"/>
            <a:ext cx="80010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rgbClr val="2616F8"/>
              </a:buClr>
              <a:buFont typeface="Calibri" pitchFamily="34" charset="0"/>
              <a:buAutoNum type="arabicPeriod"/>
            </a:pPr>
            <a:r>
              <a:rPr lang="en-US" sz="2400" dirty="0">
                <a:latin typeface="Calibri" pitchFamily="34" charset="0"/>
              </a:rPr>
              <a:t>Build awareness </a:t>
            </a:r>
            <a:r>
              <a:rPr lang="en-US" sz="2400" dirty="0" smtClean="0">
                <a:latin typeface="Calibri" pitchFamily="34" charset="0"/>
              </a:rPr>
              <a:t>for </a:t>
            </a:r>
            <a:r>
              <a:rPr lang="en-US" sz="2400" dirty="0">
                <a:latin typeface="Calibri" pitchFamily="34" charset="0"/>
              </a:rPr>
              <a:t>programming: maximize the # </a:t>
            </a:r>
            <a:r>
              <a:rPr lang="en-US" sz="2400" dirty="0" smtClean="0">
                <a:latin typeface="Calibri" pitchFamily="34" charset="0"/>
              </a:rPr>
              <a:t>viewers </a:t>
            </a:r>
            <a:r>
              <a:rPr lang="en-US" sz="2400" dirty="0">
                <a:latin typeface="Calibri" pitchFamily="34" charset="0"/>
              </a:rPr>
              <a:t>who have heard of a program.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rgbClr val="2616F8"/>
              </a:buClr>
              <a:buFont typeface="Calibri" pitchFamily="34" charset="0"/>
              <a:buAutoNum type="arabicPeriod"/>
            </a:pPr>
            <a:r>
              <a:rPr lang="en-US" sz="2400" dirty="0">
                <a:latin typeface="Calibri" pitchFamily="34" charset="0"/>
              </a:rPr>
              <a:t>Drive tune-in </a:t>
            </a:r>
            <a:r>
              <a:rPr lang="en-US" sz="2400" dirty="0" smtClean="0">
                <a:latin typeface="Calibri" pitchFamily="34" charset="0"/>
              </a:rPr>
              <a:t>to </a:t>
            </a:r>
            <a:r>
              <a:rPr lang="en-US" sz="2400" dirty="0">
                <a:latin typeface="Calibri" pitchFamily="34" charset="0"/>
              </a:rPr>
              <a:t>programming: maximize the # </a:t>
            </a:r>
            <a:r>
              <a:rPr lang="en-US" sz="2400" dirty="0" smtClean="0">
                <a:latin typeface="Calibri" pitchFamily="34" charset="0"/>
              </a:rPr>
              <a:t>of viewers </a:t>
            </a:r>
            <a:r>
              <a:rPr lang="en-US" sz="2400" dirty="0">
                <a:latin typeface="Calibri" pitchFamily="34" charset="0"/>
              </a:rPr>
              <a:t>who watch or record a program.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0" y="187325"/>
            <a:ext cx="9144000" cy="498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6661" tIns="48331" rIns="96661" bIns="48331">
            <a:spAutoFit/>
          </a:bodyPr>
          <a:lstStyle/>
          <a:p>
            <a:pPr defTabSz="9667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  Key objectives of on-air promotion are two-fold</a:t>
            </a:r>
          </a:p>
        </p:txBody>
      </p:sp>
      <p:sp>
        <p:nvSpPr>
          <p:cNvPr id="3079" name="AutoShape 4" descr="data:image/jpg;base64,/9j/4AAQSkZJRgABAQAAAQABAAD/2wCEAAkGBhQSERUUExQVFRUUFBQVFBUWFxYUFRcUFRQVFBQUFBcXHCYeFxkjGhQUHy8gJCcpLCwsFR4xNTAqNSYrLCkBCQoKDgwOFw8PFCkcFxwpKSkpKSkpKSkpKSkpKSkpKSkpKSkpKSkpKSkpKSksKSkpKSkpKSksKSwpKSwsLCksKf/AABEIAOEA4QMBIgACEQEDEQH/xAAbAAABBQEBAAAAAAAAAAAAAAAEAAECAwUGB//EAEYQAAECAgYGBwMJBwUAAwAAAAEAAgMRBBIhMUFRBWFxgZHwBhMiobHB0TJSghQjM0JicpKy4QcVJEOiwvE0U3Oj4hZ00v/EABkBAAMBAQEAAAAAAAAAAAAAAAABAgMEBf/EACQRAQEAAgEEAwEAAwEAAAAAAAABAhESAyExUQQUQRMyYWIi/9oADAMBAAIRAxEAPwDyEv2JCKZTss1qkhPDHZdtasOMdO6t+UbOKf5Ts4oWSdt42hHGDkOe27aqhBFZFRG2Daq5dpZSnktNHCodRckdJRczUmgA6inNVmiHNHFqgQjlYAJoZzCgaIc0c5UxCqmVToE6AdqiYJyWlCIlb5KcxzJay1FZfVmdytY0kgSWgC1OCEWnAhopSNGKNISksuVXoCKM5P8AJ3IySeSXKnoMKLmUxoo1omSZ4Ryo0zmQu3vC0dJQ7G70GwdvetbSMP2d6u0Twxqp5AScw6kUYaiWpcwogDttH2h4qVLZ23fePipwW/ON+8PFWUxvbd94+KezB1Skr6oSRslbxtxu1ImiwmEEduRlOQE7zIhBumD3HZkj9HAATlrnrw8FV7Qt90NIUFjHFrXPJmJWC2cvVAtbJw2jxROkIs4hJNvZus2y3IbrJuB1iWxVrsUu62Xjs/EPBVkdpWOu+LyVb4snrljbLwPo7e037w8V07pzw4TXMUWOC9gzc3xC6wMtO3yXZ8XCZ56rn6tsnZFkInLh+qIbo8n3fw/qrIDLkfBhL0vr9P05p1MgLdDg+7+FWDo+D7n4Fpsh67srr0RDhjHnen9fp+j/AK5MX/4y04Q/wBVUjoayI2qQwa2tAK6Tq8LVMNKX1+n6L+tcjR+gEOGZiTrPrWjhJFHokz3IX4f0XSFh9UzmHWj6/Tv4J1a5x3RRvuQuCg7ouwfUhcF0TmeKpdD4+WaX1emr+tYDujcMfUhcFRE0HDH1IfBb72eckHFb+qV+L01Tq1iP0ZCH8tnBc3p6jtbGcGgASbYNYXZR4di5LpIPn3bG+C8/5PTxwv8A5b43cc8wdvetmntu3rIYO2PvBbdNFywWzi1VOaiiFS4KbCDQR840nBzfzAq6nvBiPIuL3ncXFKisDojW+89g4uAKhSbKwyLhwJTAXrE6qrJLTiW10SGTlxTwGya4TvqpCFqTiHJrt3iltWlcSikmYt4eqTaOQRuxHqmDFKVo5xT2mTVaj/Z+IeCEpB+c4Ix4s+IIKlfScFjjO7XLw0KF9LD++38wXdw4U57fRcJo8fOw/vt/MF6FRxYdp8l2/C/zcvW/xWQYNliNhQ+/m1VwoeSNgMz51r1rXIk2Du8Vc2Hjxx8U7W8yREMW3JWhWyHqkpij5IhrFYGy9VJaCGEn6koktUgxGygF8C/FUmjrRLPFUmFznrS2qM2JRyhItGv7zgth8OxCRoaNrjFpVG7JOxcN0k/1Dtjfyr0WnN7DtnmvOukv+odsb+Ved8ry6sPDAhntjaFs6QpDWyrGU7rJrEg/SD7y09MCZbv8lyNFRpkP3+4qBpEP3/6ShwxPVCNwJQnQwZ1zOYIkCJEGYUzHgmc7yZzEwQVUWqt4CNwCvlUHN3H9E6AkElRaENBlenkarsfZUg62RVgtBCz7rBMHinxTvvKYm0Dm9UjfdpvFnxBA0r6Qbkc+74ggKV9LwUYeWuXho6O+mh/fb4r0eh3fF6LznRv00P77fFejUMWHafJd3w/83N1vA6Cc5WlGQhdagoRuCMhNt2bV6bkFsPpNXQiqGoiHx8kFVo5mp57FBtymxIi5lsU2izm9RB2I6B7IuuU5XRyAZKt8ke46+CreddxUbVxZ0UBDPAWpF2+CHe23hlqStVIwtIy6t2xeadJf9Q/Y38oXqfSFgHWfePj+q8r6Rn+If8P5QuH5N7unDwwII+cH3lt0tomFi0f6QbVsUk2hc1aKKoVbm6lJ7pIWJSQJ5HKfcgFHjBuFqDdFBvBn3I2FSYeLQeKnEMI/VG5KZa/C0zuv1J0X1TPd8UlXOek6/wBol4ld4KTY8wTkAoOcchwUoZMnXYYKWquvbcFCdo2qzrNQ4JzEusHBMmi4WfEFnUw/O8Fpu9n4gsqnH53cFOHlefhpaLPz0L/kb4r0ej3HaV5toh38RC/5G+K9GZedvkuz4t1k5up3jQhkbvNFwj4rPgv/AMI2E5elyc+hjCiWuu2INjpSVsFyNp0Laf8AGCnX4odrk7XFMtCXHJHQj2RsWStSAew3YozPEjJUkJ4zyBvVQJNihRRFTEVxcVS6aVVGb0lHtaxDPENK8k6SO/iInw/lC9g6RQ60Frxg1rHjIg9g7DMWrxzpKf4iJtHgFw/IveOjHwxqL9INq2aQVi0E/ODatilRGgis4NsxBM+CwvlpPCoIaNR8kX1kL3+4quJEh+/3JFpkRYJmZYXohtVpJM7hKyV49Vc2EwT7YmbrHCX6quKxrvaignM1p3XLTe05Yqflo93vKSf5K3/cbwKZPWKeNEkzwUm+y7cpVki6w7lzbbhymxG0eKasnJt4LSJ/XbaA6HOpUOvXENlaQNUuJqi0i2wLM050CpLT1jGtjQ7O1CNezAlt69LgUYtofVQpVhChgicrHSLt5ts1rP6PaPiNjiYexrBWN4ByFlh/RKdjt28w0QwikwgbCIjZg2EW4zuXpNQau5ZHSOHCOmoDQ0fyxG1vIebddWrwWvpGNBgPLHgAiRHYJBBtBsCubiDiEMgpiGghpai5t/AfRTGlqLm38LvRPd9gbUUg3b3oIaWonvN/C70UhpSie838LvRPll7HYbbmeJSmczxPqg/3pRPeZwd6J/3nRPfZ/V6I5Zey7Da5zdxPqptpLwJB7/xFAfvKie+z+pSh0ujOnJzTITsLrtmO6aOWXs+wt1Jd7zvxFRNJcPrP3ErL0npGE0Dqy2Zni4yBucLbsFhRtPOaSBIkgOaZkSDw3s2e72lPO+1adeKc4XPfxOKX7wie+/iVxOj9Nl7nTEqjZi02kE294W3BpN5dOZE8RYJmzaJBT/S+zmG2vEp0Qgiu4giRFacxOcpY2rzXpMf4iL97yC7qFHY4DBxE5VnA279a4PpM2VIijWPAJ72i9mVQD2xtWhpMWt2eazqB7Y2rYpDZncjLyqeGaGpOCMLBkhabEkLEtbLYd0YJhDndLiFQxszfatKFBiVbxL4SrsmJTuClzMJ1d1T8xxakjsBUajuabRsOCjVMjuRUWO51kzLLBVOZz5rn3GmrGa90itjovoN1JjsbI1K4rOkZSHaLZ5yBQ7qMHSzxOa9O/Z1ostowfbaXho1E9t++QA2a1ryhSforSlLD4dJENzWOguaXTJDjVaCJD3fqz1Iro5Ee6C15sJAMjaLQLDnwxS6W6LEWjvmwOLapaJWkMtMsbk3RiliqBmAd0hJYdS68N+l3veOY0joF0LSNGjFxf1sc1i601w02TyIFmxb/AEv0R10Gu0duGJiV5Z9ZvnuVnSaHKNRDgKUwneyIB4rW61bdO7xY9XGSvIClNbPSrRYgRiWjsRJubqP1mbr9hCxKy2jHSxjlGaiHpV0DSU04KrMROIiAm4o+jF0NhmJdqVrWls5H2iZSdNBUYV3tbmcwLMbZHwK6Cn6P6htUjsvb2XB1bKYmDIysnkozy1FYY7YtOjODq5m5tWrOc5XkhxznPuWXXrOLjicF1NHDGtnOw5CzfWmq6d8mfDMmguBlWZ2DtP8Ahc3K1vxY1FbIYW34DO9dJS6R8wC6qSSJASrGQqhx1YSxXPNo5c4BoJDbAN1+tFwi8GZJqi+7vsSspzcaVFJBJI7RF8rhIAgHG5c30ioznRnOLQBZMjGeJlw3LqIVKZFlM+zICZvkedirp1ChuD60TtCZcHNkAZS7MsJYZK8Mu+k547jguqDXtkMVpRFnRfpG7VoTmtsvLKeFUS5ZNKJnNbL2LPpMFEuqVm1VApQBtDTtAPitt2m4YZNkNoOchwXMPbIoiEHFuMhsVZYS90zc7NX9/fYbwamWNM8ySRwh7rVFbV3qXa1KMlYxhJlILm26N7RFb7K6Xox0xi0UVDVdDnOq6YlO+q7DYbFzobqCcw7ME5SseuQum8F8Ikgh9UlsOsxznTs7NVxJ4KvQbqzQ8CVgA2TJHcV5PQ4Duuhhsw4usLTaM/Nex6Ig1WAZBR1vxr0WZ+0CkPZR4b2Gq9sVhab5ODXZrh4XSynTE4zCJiYqM4WNXZftEm6BDaBOcUGWxrrTleuah0RsFocfbyE5Cy8kkq+nlrFHVx3kJfT4lIhyjNcWggtkJZ21iwALMeIIBkHTlYC6zwsSpWmYzvrkDABUjSLxK2e4EK5my4xXZKdQS/5P/Nu1NMe5/wBh/wDythsZsdhb1TGxJTrNrdqzJxLQdkljvgEWSPH9VUy2fCESPc/7P/Kaz3P+z/ypS1HifVRMUC+YlLE4709lcY1OjjmCKCYbycA14I3zEzqkRtR3SuPCEdohBzZNm8G3tm02A3Wrn2UkAgid4laTbejdLxvnq1xdDYd7mhx7iozVOy2CWkzBBzBEu5wWhAgQ3EHq4cxgWlxdlMNcGoKhxLATVE5i0TuGRRlCdiLSZysu2C4LCtItNHe1x6uUzaZCwX2cAeCjo/R1aHN1j3B8m3VpBpGwyd3Ihr3gO7V4lIZGy3crXODpOtn2iDdhb3ABTbVA6NQxDeAWzJF+vPUMMjqUqVEhtLnPLjVDXCrKtP2aszYHXyOoqyPpI/WAtBF2BMwVjaYo1aAYtshFayQnOZY828Cqw70svDmqRBLolaRlWJtqzlPGVivAleQqHQxI32ZpmMGV2tdO6w0vL/tDv9ELHBOLedyt6vUo9XqU8j1AXyEzmS3j+iNhQ4QHabbLBxTOYoOYi52jUPUhZH8RTqvqkk+Q1F9VK0DwKhI5nuSDTme5ZRdTAPN6tAVAa7M93or6NRnPcGgm06t5uyTuikdD0P0bWf1hGpvi4+S9HookFz+gaEGtAFwFi3olIDIb3m5jHOO4Wd8lz5XddeE4zbjOlGmespAhD2YRt1ulb6KmJRusE8/ygWrmjSCXOcbzM7yZrpNHUzshtljPEgLT8c9u7sL+6ZzOViHjaPkCZYnxEl1NHhAja7uASNGb1dsuaqXKnxjDolALC1xuN/BQ0nDDu2AAbjLHIldHGjMqS55tXOw3zDxK6fcZHxWmF7pymmcGoSlNv+HzRZiDV+L9FTHh1p2tE5Y5Le+Ge1NHF33v7SjtPONdswBVYxkxO2q0CZ1oaHDkB2mzBBv1ELbpVC6+oWj6arVtsD51XNnqdMbwss5dRt05Lv2woUc44I+j0w54Dgs6k0Z0KI5jxJzSWuBwIMilDjLNEdHRaa20m3VswVz6cBKWFg2EkyWBCjqx8ecs7EtK2vi0kuPOC14tEraMjEEgw4kKMRZIg/N2YggOJsvuWLRYJe4NF7iABrNi2OlFK+T0cwB7UUtmDYeqhgWyObgOBTm1461duKjXO2+QVcM2nd4JRHWG6+fgq2i+ROGAyWzn/RMlU6YOpOQczwCaqczwClWjGZM0xTkHM8AqyDyAkNHSUbeQEk9DsubCmpCGiIBsVhWW1aCcUVQ6Z1ZJAm+4TuaL95VZcBehjHtmujp4cvLLPLTW/fscmfWvGVUyG6S1oPSaK+iR4cR1asGNDiO0BWBIJF9g7lyTYpPmJS4LVZDIo8yJV3gDOQaT594WnUxx4+EYZZb8ggeyTt8EfBpEi7VUCz4hscOZ3IgWVtrD3Lm02jeo9PNRtuJKvi0slh591ZPWShj7pKujRfm948QpVsbCizac5D0UdHCcWINTiNtUnyQECNf8KN6ONrxiCQKzSJnCbHWqp5JU6GBfIW5i/ckA3McUdHoDDMtbIHxIBJ1bMEMdHty8V0RGlRDcxxV1H0i6GC1jwASDIhrhWFzgCLHWC0ZJjQW5JjQwgTYzp+5kWKI7G1TEZDe+VxrtDq2ozLgdi5ZsNdTpRrXUejmyxkSG7OTIhInueFlwaKTIBszjkVz5eV4zsy2sIw5nNaFBZbPGYRI0a4vk0E23SttwXW6N6IxAAakp3k3hZ7XMawIFDMKG+PIiqZNzDnEgFcvSXlxJcSSby4kk7Sb16V03g9VQQ0GXzrLsTJ3ovMojyXOmZ2WLXC9k5TVCxcU0EX84J4mPOCaEL+cFVRBLaG8gECw6wou0e/LvCg/DYFWSp7GsdQX5d4VZojsvBQLiohyfYLPkzsk6rrJJ9i01hR5IaPBfg4AZAT7yizFz52JiebF1fxx9Of8AplWLEiPae1aNgnt1hMWz57wtCMwTkTjwmZTQ0HRkQ1mhjzUODXHVZIW/qjUg70tHUYxYjIds3Pa2wEmRMrALzLBdZ0ooXVwqOTYYhiGrZ2Q1zWhtlhxM/tZSWJorR0dsbsw4rXuFQOqOaW1iA4gkCRLS4TwrFdJ+0CjhseG1vshhMwJCZc6ywSEqjQBfIAm9Z9Szj5XhL6cc4zmNf9xRkNky4Zy7qw8kFBxOXqtWCO0dRbwn+q5q1hojvmvgV8Rs4cszLnihYw+bI+y78zh6Itjuzsd6KVqqNaOAWn0RaetabbD4Q4lnkgtHw6zWnN3qt3orClSYX/2IQOx1n9xT2WhEQTMrLMAJADADYOSoGCiqTCqxHNP1XFpnmDI+CrmuuIoaLDVRh2IqIZ2C+6QtM1S4tb9I9rJC0e04bWi7eQiwb0HpQnDYL5RIgu95rHf2lavR6CAQTIbZLnqV0ih1mthMJAEhOYLji7abrJLSocMPtcxrTlNxO/JL63P9Kdfh+PRaG+CLSYYOJm2fejv3hC/3Yf4gvOW0TJoVzKMRgE58Oey+3fTW/aDDESiOLHNdUex5AINgLgcftLyeJCIJmCLLJgiexekGHqHjyFRpBkQwyGBjs2vFhGrBVPjanaovyOV7x5pFx5wUIZv5wW7SaDBfNpDqPEE7DN8OeRHtMGyY1IKJ0fjNaXgCIzF0M1wNZAtG8BY5dPKNMcpQT8NgUCU7lElY3y0RKaSRcoB+POPoeCcgq2SSJ/dkb/adwSVd/SeeL0ui9D6Oz6hd95xPgQtCDoSA2UoMMSne1rrZ/aRc+daea471cr+ur+ePo0OjNaLGtGxoHkpgHEnelNPNRyvs5jIlb42J5qFZO025JbPQWk9HaPF9uBDJzAqH8TZLmdNdA3MLn0d02FpLmvNrarZmq6VoIGMiF2jw6RqFs8K05E6zggY+mTDhF8WGWOBALAQQS4gNquxB7leOdRljK8scZsH2gP6itug9GY8Vo7NRpdOb+zZqF54BakD5PRmh1UlxJAuc6wgybgL710dAjNiND2l1oBkb7c1VzTMGDQehDmMAMQEgzsYddntTxvWroro8YcVjy4VREY82EmTapu3LVYb1Nz78VPO7VwjF6TUWI6M+JChOiNc4kFpZMg2is1xBDrZbllOosQDtMfWya0ul950pA6hNdc13M05C3nybPxF6LhdI0l4EuriyI9hjXzcPtOAnLVOWpczS4MZ5l1L2idjRDeBPMmVq9eEQjNP1hzOyav7f/KPr/wC3nWi9F9T/AC5vN5cJS1CstOcbBgI1ErtQZa9u0KQduK0nzf8AlF+Lv9cC+nRBe0jcSpwtJxJ+zPcV2roTSe0wTzuKuqyFhusTvzZ+Yl9T/blIUeMf5L9wRsGDEP8ALcNoA8VvtJSLQbxvuU/ey/Ic+LP2ufpOhesEokNpyrEAjYQJrJPQaI19aDGDcp1g7ZMC0bV3T2TbYbt6HtuICzy+Z1K1nx8Y4ym9AokafWGEH4RWB7SSMHtqycNd6w4v7MqULnQT8Zb4tXqbXq0PWV6+VX/OR5Af2c0zBsM6xFatTo5+zt7YleksaQ0ipDrNIcb6zyPqj3cSMhb6SGie1RfABTnWsK9OWA/kTsh/QkiupSWn28vTP68AH/PkpKBDsk1V2Alq9FxOpaDzzikXKIhnUpCGcwgjqTBzqUWwTmFNrDqTCwALmeklJ6yPAo4xexzxqDifJdJI6uK5Y9H6SdINjkNqB4ueLGyOF81WJZVfBDawlKwVfhul3I6hMDLALJ8LcFnwNGRme1DsBlYQ42nCW2a0YNFfL2TmJjC0eaQgwvkZa+/IqVdU9S/FpwVjIbzhrw5kkaydqsr2KoQnZKTIThhbuQaYS5HqoVHZd4T9W7IcUBPZwSrWX82KJhuyHFOITsu8IB58zUxwVXVP93vHOCRhvyO6SAtapS2qllf3TLcnFYfVP+UAQ50jZ4KJOpQFYzsKQDsuSgLKqi0KsB2RUgXe6eCAsLfRPVVQLvdPBOJ5HgUjT5vKdVW6+/0STID1gleEnRRmhmHWccQpF2s5385hIl7HjNW1hK/FBz1n8VykBrdxCYFCKPBOYncefAoU3Xvu96zmzvUK9t7vxHalsxwi6zfJXdZgOdaAbG1u1WlTETWdVpRsCJynrPdKSetz5ofrJZ2ayc0/W+GZvTAl0T9EwchokXVwnvSZFwkEAV1g3pNf6IcRf8HvTAy/y7KaAKB52J66FaRrO87fROJTxNubvW5AE8U9aSHLhv2nGVvOaiXiWO4md8p9yAL6yfGxPW9cUIXjDxOSgInnK0zTA8O2JwOcUH1m3jzyE7SNed55CQFkpw4C3JBkiYtOM+0TzgouAH1nceZ2o2BtYKIi7CUNKz2n8f05kmDiPrOO8Z7EAY2OM1Pr9aBES/tOt1j02J+uzLsRgbdkrkwN6zWkgOsHvdzfRJAZOG8eATuw2FOkppJQ/ZOwflCc+1zmUkkGcXDnAp24/CkkkDm/ePEpj/cPylMkiBc68J2Xc5hJJUDj1/KFH9fFOkpBDDd4FWG/8XgEklQN6pNSSSCbsNnmEzMNnm5JJAPgOfdUG3jZ5pJIBZ7B+YKTbz8SSSAYXHd4qIv3nwKSSAtF/DxTOubziU6SYMMN6TvaGzzTpJBFJJJAf//Z"/>
          <p:cNvSpPr>
            <a:spLocks noChangeAspect="1" noChangeArrowheads="1"/>
          </p:cNvSpPr>
          <p:nvPr/>
        </p:nvSpPr>
        <p:spPr bwMode="auto">
          <a:xfrm>
            <a:off x="63500" y="-103822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1510" name="Picture 6" descr="http://www.houseladder.co.uk/Images/Live/NewsFeeds/Family+watching+television_8000233_18361522_0_0_15327_300_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276600"/>
            <a:ext cx="23622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2" name="Picture 8" descr="http://www.satellitetvissue.com/DishNetwork/eqs/dvr5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505200"/>
            <a:ext cx="3200400" cy="186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D797C-EB3A-40A5-B695-C9E57B800C6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63444-06C8-4D40-96BF-7FAB1EF5D39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0" y="6019800"/>
            <a:ext cx="914400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9525" y="685792"/>
            <a:ext cx="9134475" cy="6172194"/>
            <a:chOff x="9526" y="685793"/>
            <a:chExt cx="9134474" cy="6172193"/>
          </a:xfrm>
        </p:grpSpPr>
        <p:grpSp>
          <p:nvGrpSpPr>
            <p:cNvPr id="3" name="Group 36"/>
            <p:cNvGrpSpPr>
              <a:grpSpLocks/>
            </p:cNvGrpSpPr>
            <p:nvPr/>
          </p:nvGrpSpPr>
          <p:grpSpPr bwMode="auto">
            <a:xfrm>
              <a:off x="42705" y="685793"/>
              <a:ext cx="8457310" cy="6172193"/>
              <a:chOff x="152616" y="6643847"/>
              <a:chExt cx="5404819" cy="4887842"/>
            </a:xfrm>
            <a:solidFill>
              <a:schemeClr val="bg1"/>
            </a:solidFill>
          </p:grpSpPr>
          <p:sp>
            <p:nvSpPr>
              <p:cNvPr id="26" name="Text Box 9"/>
              <p:cNvSpPr txBox="1">
                <a:spLocks noChangeArrowheads="1"/>
              </p:cNvSpPr>
              <p:nvPr/>
            </p:nvSpPr>
            <p:spPr bwMode="auto">
              <a:xfrm>
                <a:off x="500902" y="11235035"/>
                <a:ext cx="4542838" cy="29665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6661" tIns="48331" rIns="96661" bIns="48331">
                <a:spAutoFit/>
              </a:bodyPr>
              <a:lstStyle/>
              <a:p>
                <a:pPr defTabSz="966788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charset="0"/>
                  </a:rPr>
                  <a:t>A</a:t>
                </a:r>
                <a:r>
                  <a:rPr lang="en-US" sz="14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charset="0"/>
                  </a:rPr>
                  <a:t>UDIENCE</a:t>
                </a:r>
                <a:r>
                  <a:rPr lang="en-US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charset="0"/>
                  </a:rPr>
                  <a:t> </a:t>
                </a:r>
                <a:r>
                  <a:rPr lang="en-US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charset="0"/>
                  </a:rPr>
                  <a:t>R</a:t>
                </a:r>
                <a:r>
                  <a:rPr lang="en-US" sz="1400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charset="0"/>
                  </a:rPr>
                  <a:t>ESEARCH EMS</a:t>
                </a:r>
                <a:endParaRPr lang="en-US" sz="14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52616" y="6643847"/>
                <a:ext cx="5404819" cy="460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23" name="Rectangle 22"/>
            <p:cNvSpPr/>
            <p:nvPr/>
          </p:nvSpPr>
          <p:spPr bwMode="auto">
            <a:xfrm flipV="1">
              <a:off x="9526" y="838201"/>
              <a:ext cx="9134474" cy="4603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101" name="TextBox 11"/>
          <p:cNvSpPr txBox="1">
            <a:spLocks noChangeArrowheads="1"/>
          </p:cNvSpPr>
          <p:nvPr/>
        </p:nvSpPr>
        <p:spPr bwMode="auto">
          <a:xfrm>
            <a:off x="0" y="6096000"/>
            <a:ext cx="9144000" cy="381000"/>
          </a:xfrm>
          <a:prstGeom prst="rect">
            <a:avLst/>
          </a:prstGeom>
          <a:solidFill>
            <a:srgbClr val="2616F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02" name="TextBox 12"/>
          <p:cNvSpPr txBox="1">
            <a:spLocks noChangeArrowheads="1"/>
          </p:cNvSpPr>
          <p:nvPr/>
        </p:nvSpPr>
        <p:spPr bwMode="auto">
          <a:xfrm>
            <a:off x="152400" y="1143000"/>
            <a:ext cx="88392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2616F8"/>
              </a:buClr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 For most networks, on-air promotion drives 75% of all tune-in.</a:t>
            </a:r>
          </a:p>
          <a:p>
            <a:pPr>
              <a:buClr>
                <a:srgbClr val="2616F8"/>
              </a:buClr>
              <a:buFont typeface="Wingdings" pitchFamily="2" charset="2"/>
              <a:buChar char="Ø"/>
            </a:pPr>
            <a:endParaRPr lang="en-US" sz="1400" dirty="0">
              <a:latin typeface="Calibri" pitchFamily="34" charset="0"/>
            </a:endParaRPr>
          </a:p>
          <a:p>
            <a:pPr>
              <a:buClr>
                <a:srgbClr val="2616F8"/>
              </a:buClr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 Research on </a:t>
            </a:r>
            <a:r>
              <a:rPr lang="en-US" sz="2400" dirty="0" smtClean="0">
                <a:latin typeface="Calibri" pitchFamily="34" charset="0"/>
              </a:rPr>
              <a:t>series </a:t>
            </a:r>
            <a:r>
              <a:rPr lang="en-US" sz="2400" dirty="0">
                <a:latin typeface="Calibri" pitchFamily="34" charset="0"/>
              </a:rPr>
              <a:t>premieres shows over 80% of </a:t>
            </a:r>
            <a:r>
              <a:rPr lang="en-US" sz="2400" dirty="0" smtClean="0">
                <a:latin typeface="Calibri" pitchFamily="34" charset="0"/>
              </a:rPr>
              <a:t>typical viewers </a:t>
            </a:r>
            <a:r>
              <a:rPr lang="en-US" sz="2400" dirty="0">
                <a:latin typeface="Calibri" pitchFamily="34" charset="0"/>
              </a:rPr>
              <a:t>say they’ve seen something about the new series on </a:t>
            </a:r>
            <a:r>
              <a:rPr lang="en-US" sz="2400" dirty="0" smtClean="0">
                <a:latin typeface="Calibri" pitchFamily="34" charset="0"/>
              </a:rPr>
              <a:t>the channel </a:t>
            </a:r>
            <a:r>
              <a:rPr lang="en-US" sz="2400" dirty="0">
                <a:latin typeface="Calibri" pitchFamily="34" charset="0"/>
              </a:rPr>
              <a:t>itself.</a:t>
            </a:r>
          </a:p>
        </p:txBody>
      </p:sp>
      <p:sp>
        <p:nvSpPr>
          <p:cNvPr id="4103" name="TextBox 13"/>
          <p:cNvSpPr txBox="1">
            <a:spLocks noChangeArrowheads="1"/>
          </p:cNvSpPr>
          <p:nvPr/>
        </p:nvSpPr>
        <p:spPr bwMode="auto">
          <a:xfrm>
            <a:off x="4343400" y="4038600"/>
            <a:ext cx="4648200" cy="1446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8800">
              <a:latin typeface="Calibri" pitchFamily="34" charset="0"/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0" y="187325"/>
            <a:ext cx="9144000" cy="498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6661" tIns="48331" rIns="96661" bIns="48331">
            <a:spAutoFit/>
          </a:bodyPr>
          <a:lstStyle/>
          <a:p>
            <a:pPr defTabSz="9667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   On-air promotion plays an essential role at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a channel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grpSp>
        <p:nvGrpSpPr>
          <p:cNvPr id="4105" name="Group 22"/>
          <p:cNvGrpSpPr>
            <a:grpSpLocks/>
          </p:cNvGrpSpPr>
          <p:nvPr/>
        </p:nvGrpSpPr>
        <p:grpSpPr bwMode="auto">
          <a:xfrm>
            <a:off x="0" y="2895600"/>
            <a:ext cx="9067800" cy="2895600"/>
            <a:chOff x="0" y="2667000"/>
            <a:chExt cx="9067800" cy="2895600"/>
          </a:xfrm>
        </p:grpSpPr>
        <p:pic>
          <p:nvPicPr>
            <p:cNvPr id="4106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66042" t="23358" r="9167" b="48904"/>
            <a:stretch>
              <a:fillRect/>
            </a:stretch>
          </p:blipFill>
          <p:spPr bwMode="auto">
            <a:xfrm>
              <a:off x="0" y="2667000"/>
              <a:ext cx="9067800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7" name="TextBox 13"/>
            <p:cNvSpPr txBox="1">
              <a:spLocks noChangeArrowheads="1"/>
            </p:cNvSpPr>
            <p:nvPr/>
          </p:nvSpPr>
          <p:spPr bwMode="auto">
            <a:xfrm>
              <a:off x="4343400" y="4114800"/>
              <a:ext cx="4648200" cy="14462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8800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2"/>
          <p:cNvSpPr txBox="1">
            <a:spLocks noChangeArrowheads="1"/>
          </p:cNvSpPr>
          <p:nvPr/>
        </p:nvSpPr>
        <p:spPr bwMode="auto">
          <a:xfrm>
            <a:off x="152400" y="685800"/>
            <a:ext cx="8991600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800"/>
              </a:spcAft>
              <a:buClr>
                <a:srgbClr val="2616F8"/>
              </a:buClr>
              <a:buFont typeface="Wingdings" pitchFamily="2" charset="2"/>
              <a:buChar char="Ø"/>
            </a:pPr>
            <a:endParaRPr lang="en-US" sz="2000" dirty="0">
              <a:latin typeface="Calibri" pitchFamily="34" charset="0"/>
            </a:endParaRPr>
          </a:p>
          <a:p>
            <a:pPr>
              <a:spcBef>
                <a:spcPts val="600"/>
              </a:spcBef>
              <a:spcAft>
                <a:spcPts val="800"/>
              </a:spcAft>
              <a:buClr>
                <a:srgbClr val="2616F8"/>
              </a:buClr>
            </a:pPr>
            <a:r>
              <a:rPr lang="en-US" sz="2000" b="1" dirty="0">
                <a:latin typeface="Calibri" pitchFamily="34" charset="0"/>
              </a:rPr>
              <a:t>Scheduling on-air promotion 24 hours a day, 7 days a week, for </a:t>
            </a:r>
            <a:r>
              <a:rPr lang="en-US" sz="2000" b="1" dirty="0" smtClean="0">
                <a:latin typeface="Calibri" pitchFamily="34" charset="0"/>
              </a:rPr>
              <a:t>multiple channels </a:t>
            </a:r>
            <a:r>
              <a:rPr lang="en-US" sz="2000" b="1" dirty="0">
                <a:latin typeface="Calibri" pitchFamily="34" charset="0"/>
              </a:rPr>
              <a:t>of  </a:t>
            </a:r>
            <a:r>
              <a:rPr lang="en-US" sz="2000" b="1" dirty="0" smtClean="0">
                <a:latin typeface="Calibri" pitchFamily="34" charset="0"/>
              </a:rPr>
              <a:t>any group</a:t>
            </a:r>
            <a:endParaRPr lang="en-US" sz="2000" b="1" dirty="0">
              <a:latin typeface="Calibri" pitchFamily="34" charset="0"/>
            </a:endParaRPr>
          </a:p>
          <a:p>
            <a:pPr>
              <a:spcBef>
                <a:spcPts val="600"/>
              </a:spcBef>
              <a:spcAft>
                <a:spcPts val="800"/>
              </a:spcAft>
              <a:buClr>
                <a:srgbClr val="2616F8"/>
              </a:buClr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24 </a:t>
            </a:r>
            <a:r>
              <a:rPr lang="en-US" sz="2000" dirty="0">
                <a:latin typeface="Calibri" pitchFamily="34" charset="0"/>
              </a:rPr>
              <a:t>hours of promotion time on </a:t>
            </a:r>
            <a:r>
              <a:rPr lang="en-US" sz="2000" dirty="0" smtClean="0">
                <a:latin typeface="Calibri" pitchFamily="34" charset="0"/>
              </a:rPr>
              <a:t>typical channel </a:t>
            </a:r>
            <a:r>
              <a:rPr lang="en-US" sz="2000" dirty="0">
                <a:latin typeface="Calibri" pitchFamily="34" charset="0"/>
              </a:rPr>
              <a:t>per month.</a:t>
            </a:r>
          </a:p>
          <a:p>
            <a:pPr>
              <a:spcBef>
                <a:spcPts val="600"/>
              </a:spcBef>
              <a:spcAft>
                <a:spcPts val="800"/>
              </a:spcAft>
              <a:buClr>
                <a:srgbClr val="2616F8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50</a:t>
            </a:r>
            <a:r>
              <a:rPr lang="en-US" sz="2000" dirty="0">
                <a:latin typeface="Calibri" pitchFamily="34" charset="0"/>
              </a:rPr>
              <a:t>+ promos in play on a weekly basis for an avg. of </a:t>
            </a:r>
            <a:r>
              <a:rPr lang="en-US" sz="2000" dirty="0" smtClean="0">
                <a:latin typeface="Calibri" pitchFamily="34" charset="0"/>
              </a:rPr>
              <a:t>10 </a:t>
            </a:r>
            <a:r>
              <a:rPr lang="en-US" sz="2000" dirty="0">
                <a:latin typeface="Calibri" pitchFamily="34" charset="0"/>
              </a:rPr>
              <a:t>different shows per week.</a:t>
            </a:r>
          </a:p>
          <a:p>
            <a:pPr>
              <a:spcBef>
                <a:spcPts val="600"/>
              </a:spcBef>
              <a:spcAft>
                <a:spcPts val="800"/>
              </a:spcAft>
              <a:buClr>
                <a:srgbClr val="2616F8"/>
              </a:buClr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 Rotate in 20-30 new spots per week.</a:t>
            </a:r>
            <a:endParaRPr lang="en-US" sz="100" b="1" dirty="0">
              <a:latin typeface="Calibri" pitchFamily="34" charset="0"/>
            </a:endParaRPr>
          </a:p>
          <a:p>
            <a:pPr>
              <a:spcBef>
                <a:spcPts val="600"/>
              </a:spcBef>
              <a:spcAft>
                <a:spcPts val="800"/>
              </a:spcAft>
              <a:buClr>
                <a:srgbClr val="2616F8"/>
              </a:buClr>
            </a:pPr>
            <a:r>
              <a:rPr lang="en-US" b="1" dirty="0">
                <a:latin typeface="Calibri" pitchFamily="34" charset="0"/>
              </a:rPr>
              <a:t>On-Air Promotion considerations are many.</a:t>
            </a:r>
            <a:endParaRPr lang="en-US" i="1" dirty="0">
              <a:latin typeface="Calibri" pitchFamily="34" charset="0"/>
            </a:endParaRPr>
          </a:p>
          <a:p>
            <a:pPr>
              <a:spcBef>
                <a:spcPts val="600"/>
              </a:spcBef>
              <a:spcAft>
                <a:spcPts val="800"/>
              </a:spcAft>
              <a:buClr>
                <a:srgbClr val="2616F8"/>
              </a:buClr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 Must meet the target set for each on-air campaign and accommodate Legal,  Senior Management, and Talent concerns.</a:t>
            </a:r>
          </a:p>
          <a:p>
            <a:pPr>
              <a:spcBef>
                <a:spcPts val="600"/>
              </a:spcBef>
              <a:spcAft>
                <a:spcPts val="800"/>
              </a:spcAft>
              <a:buClr>
                <a:srgbClr val="2616F8"/>
              </a:buClr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 Need to consider tone, genre, and sensitive subjects.</a:t>
            </a:r>
          </a:p>
          <a:p>
            <a:pPr>
              <a:spcBef>
                <a:spcPts val="600"/>
              </a:spcBef>
              <a:spcAft>
                <a:spcPts val="800"/>
              </a:spcAft>
              <a:buClr>
                <a:srgbClr val="2616F8"/>
              </a:buClr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 Build campaign toward premiere dates and provide continuity after the premiere </a:t>
            </a:r>
            <a:r>
              <a:rPr lang="en-US" sz="2000" i="1" dirty="0">
                <a:latin typeface="Calibri" pitchFamily="34" charset="0"/>
              </a:rPr>
              <a:t>(when off-channel marketing ends).</a:t>
            </a: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0" y="6019800"/>
            <a:ext cx="914400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9525" y="685800"/>
            <a:ext cx="9134475" cy="6172200"/>
            <a:chOff x="9526" y="685801"/>
            <a:chExt cx="9134474" cy="6172199"/>
          </a:xfrm>
        </p:grpSpPr>
        <p:grpSp>
          <p:nvGrpSpPr>
            <p:cNvPr id="3" name="Group 36"/>
            <p:cNvGrpSpPr>
              <a:grpSpLocks/>
            </p:cNvGrpSpPr>
            <p:nvPr/>
          </p:nvGrpSpPr>
          <p:grpSpPr bwMode="auto">
            <a:xfrm>
              <a:off x="42705" y="685801"/>
              <a:ext cx="8457310" cy="6172199"/>
              <a:chOff x="152616" y="6643847"/>
              <a:chExt cx="5404819" cy="4887842"/>
            </a:xfrm>
            <a:solidFill>
              <a:schemeClr val="bg1"/>
            </a:solidFill>
          </p:grpSpPr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500902" y="11235035"/>
                <a:ext cx="4542838" cy="29665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6661" tIns="48331" rIns="96661" bIns="48331">
                <a:spAutoFit/>
              </a:bodyPr>
              <a:lstStyle/>
              <a:p>
                <a:pPr defTabSz="966788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charset="0"/>
                  </a:rPr>
                  <a:t>A</a:t>
                </a:r>
                <a:r>
                  <a:rPr lang="en-US" sz="14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charset="0"/>
                  </a:rPr>
                  <a:t>UDIENCE</a:t>
                </a:r>
                <a:r>
                  <a:rPr lang="en-US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charset="0"/>
                  </a:rPr>
                  <a:t> </a:t>
                </a:r>
                <a:r>
                  <a:rPr lang="en-US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charset="0"/>
                  </a:rPr>
                  <a:t>R</a:t>
                </a:r>
                <a:r>
                  <a:rPr lang="en-US" sz="1400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charset="0"/>
                  </a:rPr>
                  <a:t>ESEARCH EMS</a:t>
                </a:r>
                <a:endParaRPr lang="en-US" sz="14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2616" y="6643847"/>
                <a:ext cx="5404819" cy="460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7" name="Rectangle 6"/>
            <p:cNvSpPr/>
            <p:nvPr/>
          </p:nvSpPr>
          <p:spPr bwMode="auto">
            <a:xfrm flipV="1">
              <a:off x="9526" y="1066801"/>
              <a:ext cx="9134474" cy="4603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125" name="TextBox 11"/>
          <p:cNvSpPr txBox="1">
            <a:spLocks noChangeArrowheads="1"/>
          </p:cNvSpPr>
          <p:nvPr/>
        </p:nvSpPr>
        <p:spPr bwMode="auto">
          <a:xfrm>
            <a:off x="0" y="6096000"/>
            <a:ext cx="9144000" cy="381000"/>
          </a:xfrm>
          <a:prstGeom prst="rect">
            <a:avLst/>
          </a:prstGeom>
          <a:solidFill>
            <a:srgbClr val="2616F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28600" y="76200"/>
            <a:ext cx="8001000" cy="898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6661" tIns="48331" rIns="96661" bIns="48331">
            <a:spAutoFit/>
          </a:bodyPr>
          <a:lstStyle/>
          <a:p>
            <a:pPr defTabSz="9667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On-air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promotion is complicated and getting more complicated every day…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5CABD0-3ED5-49F4-932F-52F9C18AD09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4"/>
          <p:cNvGrpSpPr>
            <a:grpSpLocks/>
          </p:cNvGrpSpPr>
          <p:nvPr/>
        </p:nvGrpSpPr>
        <p:grpSpPr bwMode="auto">
          <a:xfrm>
            <a:off x="9525" y="685800"/>
            <a:ext cx="9134475" cy="6172200"/>
            <a:chOff x="9526" y="685801"/>
            <a:chExt cx="9134474" cy="6172199"/>
          </a:xfrm>
        </p:grpSpPr>
        <p:grpSp>
          <p:nvGrpSpPr>
            <p:cNvPr id="3" name="Group 36"/>
            <p:cNvGrpSpPr>
              <a:grpSpLocks/>
            </p:cNvGrpSpPr>
            <p:nvPr/>
          </p:nvGrpSpPr>
          <p:grpSpPr bwMode="auto">
            <a:xfrm>
              <a:off x="42705" y="685801"/>
              <a:ext cx="8457310" cy="6172199"/>
              <a:chOff x="152616" y="6643847"/>
              <a:chExt cx="5404819" cy="4887842"/>
            </a:xfrm>
            <a:solidFill>
              <a:schemeClr val="bg1"/>
            </a:solidFill>
          </p:grpSpPr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500902" y="11235035"/>
                <a:ext cx="4542838" cy="29665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6661" tIns="48331" rIns="96661" bIns="48331">
                <a:spAutoFit/>
              </a:bodyPr>
              <a:lstStyle/>
              <a:p>
                <a:pPr defTabSz="966788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charset="0"/>
                  </a:rPr>
                  <a:t>A</a:t>
                </a:r>
                <a:r>
                  <a:rPr lang="en-US" sz="14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charset="0"/>
                  </a:rPr>
                  <a:t>UDIENCE</a:t>
                </a:r>
                <a:r>
                  <a:rPr lang="en-US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charset="0"/>
                  </a:rPr>
                  <a:t> </a:t>
                </a:r>
                <a:r>
                  <a:rPr lang="en-US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charset="0"/>
                  </a:rPr>
                  <a:t>R</a:t>
                </a:r>
                <a:r>
                  <a:rPr lang="en-US" sz="1400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charset="0"/>
                  </a:rPr>
                  <a:t>ESEARCH EMS</a:t>
                </a:r>
                <a:endParaRPr lang="en-US" sz="14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2616" y="6643847"/>
                <a:ext cx="5404819" cy="460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7" name="Rectangle 6"/>
            <p:cNvSpPr/>
            <p:nvPr/>
          </p:nvSpPr>
          <p:spPr bwMode="auto">
            <a:xfrm flipV="1">
              <a:off x="9526" y="914401"/>
              <a:ext cx="9134474" cy="4603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0" y="6019800"/>
            <a:ext cx="914400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8" name="TextBox 11"/>
          <p:cNvSpPr txBox="1">
            <a:spLocks noChangeArrowheads="1"/>
          </p:cNvSpPr>
          <p:nvPr/>
        </p:nvSpPr>
        <p:spPr bwMode="auto">
          <a:xfrm>
            <a:off x="0" y="6096000"/>
            <a:ext cx="9144000" cy="381000"/>
          </a:xfrm>
          <a:prstGeom prst="rect">
            <a:avLst/>
          </a:prstGeom>
          <a:solidFill>
            <a:srgbClr val="2616F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304800" y="1066800"/>
            <a:ext cx="8458200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rgbClr val="2616F8"/>
              </a:buClr>
              <a:buFont typeface="Wingdings" pitchFamily="2" charset="2"/>
              <a:buChar char="Ø"/>
            </a:pPr>
            <a:r>
              <a:rPr lang="en-US" sz="2200" dirty="0">
                <a:latin typeface="Calibri" pitchFamily="34" charset="0"/>
              </a:rPr>
              <a:t> A planning tool will provide best practices in spot placement across all times of day </a:t>
            </a:r>
            <a:r>
              <a:rPr lang="en-US" sz="2200" dirty="0" smtClean="0">
                <a:latin typeface="Calibri" pitchFamily="34" charset="0"/>
              </a:rPr>
              <a:t>across your </a:t>
            </a:r>
            <a:r>
              <a:rPr lang="en-US" sz="2200" dirty="0">
                <a:latin typeface="Calibri" pitchFamily="34" charset="0"/>
              </a:rPr>
              <a:t>channels, while substantially reducing the manual work required in putting together an on-air campaign.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2616F8"/>
              </a:buClr>
              <a:buFont typeface="Wingdings" pitchFamily="2" charset="2"/>
              <a:buChar char="Ø"/>
            </a:pPr>
            <a:r>
              <a:rPr lang="en-US" sz="2200" dirty="0">
                <a:latin typeface="Calibri" pitchFamily="34" charset="0"/>
              </a:rPr>
              <a:t> A planning tool will allow On-Air Schedulers to set GRP goals, determine campaign/spot reach and frequency levels –  compared with the less precise method of using</a:t>
            </a:r>
            <a:r>
              <a:rPr lang="en-US" sz="2200" i="1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daypart</a:t>
            </a:r>
            <a:r>
              <a:rPr lang="en-US" sz="2200" dirty="0">
                <a:latin typeface="Calibri" pitchFamily="34" charset="0"/>
              </a:rPr>
              <a:t> placement goals.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2616F8"/>
              </a:buClr>
              <a:buFont typeface="Wingdings" pitchFamily="2" charset="2"/>
              <a:buChar char="Ø"/>
            </a:pPr>
            <a:r>
              <a:rPr lang="en-US" sz="2200" dirty="0">
                <a:latin typeface="Calibri" pitchFamily="34" charset="0"/>
              </a:rPr>
              <a:t> A planning tool will still enable On-Air Schedulers to override tool recommendations to take into account campaign sensitivities, and  scheduler past experience,</a:t>
            </a:r>
            <a:r>
              <a:rPr lang="en-US" sz="2000" i="1" dirty="0">
                <a:latin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</a:rPr>
              <a:t>to achieve optimal spot placement.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2616F8"/>
              </a:buClr>
              <a:buFont typeface="Wingdings" pitchFamily="2" charset="2"/>
              <a:buChar char="Ø"/>
            </a:pPr>
            <a:r>
              <a:rPr lang="en-US" sz="2200" dirty="0">
                <a:latin typeface="Calibri" pitchFamily="34" charset="0"/>
              </a:rPr>
              <a:t> A planning tool will help avoid over-delivery of placements, under-delivery of placements, and help identify an optimal plan for the creative elements in order to hit campaign targets.  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2616F8"/>
              </a:buClr>
              <a:buFont typeface="Wingdings" pitchFamily="2" charset="2"/>
              <a:buChar char="Ø"/>
            </a:pPr>
            <a:endParaRPr lang="en-US" sz="2200" dirty="0">
              <a:latin typeface="Calibri" pitchFamily="34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28600" y="187325"/>
            <a:ext cx="8001000" cy="498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6661" tIns="48331" rIns="96661" bIns="48331">
            <a:spAutoFit/>
          </a:bodyPr>
          <a:lstStyle/>
          <a:p>
            <a:pPr defTabSz="9667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Why An On-Air Schedule Planning Tool?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A2BCE-2007-4DB7-B89B-AC567C359CC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0" y="6019800"/>
            <a:ext cx="914400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9525" y="685800"/>
            <a:ext cx="9134475" cy="6172200"/>
            <a:chOff x="9526" y="685801"/>
            <a:chExt cx="9134474" cy="6172199"/>
          </a:xfrm>
        </p:grpSpPr>
        <p:grpSp>
          <p:nvGrpSpPr>
            <p:cNvPr id="3" name="Group 36"/>
            <p:cNvGrpSpPr>
              <a:grpSpLocks/>
            </p:cNvGrpSpPr>
            <p:nvPr/>
          </p:nvGrpSpPr>
          <p:grpSpPr bwMode="auto">
            <a:xfrm>
              <a:off x="42705" y="685801"/>
              <a:ext cx="8457310" cy="6172199"/>
              <a:chOff x="152616" y="6643847"/>
              <a:chExt cx="5404819" cy="4887842"/>
            </a:xfrm>
            <a:solidFill>
              <a:schemeClr val="bg1"/>
            </a:solidFill>
          </p:grpSpPr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500902" y="11235035"/>
                <a:ext cx="4542838" cy="29665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6661" tIns="48331" rIns="96661" bIns="48331">
                <a:spAutoFit/>
              </a:bodyPr>
              <a:lstStyle/>
              <a:p>
                <a:pPr defTabSz="966788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charset="0"/>
                  </a:rPr>
                  <a:t>A</a:t>
                </a:r>
                <a:r>
                  <a:rPr lang="en-US" sz="14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charset="0"/>
                  </a:rPr>
                  <a:t>UDIENCE</a:t>
                </a:r>
                <a:r>
                  <a:rPr lang="en-US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charset="0"/>
                  </a:rPr>
                  <a:t> </a:t>
                </a:r>
                <a:r>
                  <a:rPr lang="en-US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charset="0"/>
                  </a:rPr>
                  <a:t>R</a:t>
                </a:r>
                <a:r>
                  <a:rPr lang="en-US" sz="1400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charset="0"/>
                  </a:rPr>
                  <a:t>ESEARCH EMS</a:t>
                </a:r>
                <a:endParaRPr lang="en-US" sz="14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2616" y="6643847"/>
                <a:ext cx="5404819" cy="460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7" name="Rectangle 6"/>
            <p:cNvSpPr/>
            <p:nvPr/>
          </p:nvSpPr>
          <p:spPr bwMode="auto">
            <a:xfrm flipV="1">
              <a:off x="9526" y="1173164"/>
              <a:ext cx="9134474" cy="46037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7172" name="TextBox 11"/>
          <p:cNvSpPr txBox="1">
            <a:spLocks noChangeArrowheads="1"/>
          </p:cNvSpPr>
          <p:nvPr/>
        </p:nvSpPr>
        <p:spPr bwMode="auto">
          <a:xfrm>
            <a:off x="0" y="6096000"/>
            <a:ext cx="9144000" cy="381000"/>
          </a:xfrm>
          <a:prstGeom prst="rect">
            <a:avLst/>
          </a:prstGeom>
          <a:solidFill>
            <a:srgbClr val="2616F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381000" y="152400"/>
            <a:ext cx="8001000" cy="898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6661" tIns="48331" rIns="96661" bIns="48331">
            <a:spAutoFit/>
          </a:bodyPr>
          <a:lstStyle/>
          <a:p>
            <a:pPr defTabSz="9667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Reach, Frequency, and Tune-In Impact – Measures of promotion effectiveness</a:t>
            </a:r>
          </a:p>
        </p:txBody>
      </p:sp>
      <p:sp>
        <p:nvSpPr>
          <p:cNvPr id="7174" name="TextBox 17"/>
          <p:cNvSpPr txBox="1">
            <a:spLocks noChangeArrowheads="1"/>
          </p:cNvSpPr>
          <p:nvPr/>
        </p:nvSpPr>
        <p:spPr bwMode="auto">
          <a:xfrm>
            <a:off x="762000" y="1371600"/>
            <a:ext cx="7162800" cy="286232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2616F8"/>
              </a:buClr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Reach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= the total # of different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viewers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who have been exposed to a piece of promotion</a:t>
            </a:r>
          </a:p>
          <a:p>
            <a:pPr>
              <a:buClr>
                <a:srgbClr val="2616F8"/>
              </a:buClr>
              <a:buFont typeface="Wingdings" pitchFamily="2" charset="2"/>
              <a:buChar char="Ø"/>
            </a:pPr>
            <a:endParaRPr lang="en-US" sz="20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buClr>
                <a:srgbClr val="2616F8"/>
              </a:buClr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Frequency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= the average # of times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viewers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see a piece of promotion.</a:t>
            </a:r>
          </a:p>
          <a:p>
            <a:pPr>
              <a:buClr>
                <a:srgbClr val="2616F8"/>
              </a:buClr>
            </a:pPr>
            <a:endParaRPr lang="en-US" sz="20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buClr>
                <a:srgbClr val="2616F8"/>
              </a:buClr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Tune-In Impact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= The % of viewers who watched a program </a:t>
            </a:r>
            <a:r>
              <a:rPr lang="en-US" sz="2000" i="1" dirty="0">
                <a:solidFill>
                  <a:srgbClr val="000000"/>
                </a:solidFill>
                <a:latin typeface="Calibri" pitchFamily="34" charset="0"/>
              </a:rPr>
              <a:t>(telecast or on </a:t>
            </a: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</a:rPr>
              <a:t>VOD)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and also were exposed to the on-air promotion.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75" name="AutoShape 11" descr="data:image/jpg;base64,/9j/4AAQSkZJRgABAQAAAQABAAD/2wCEAAkGBhQSERQUEhQVFRUUFBQUFBcXFRQXFxcVFBUVFBUVFBcXHCYeFxkkGRQUHy8gJCcpLCwsFR4xNTAqNSYrLCkBCQoKDgwOGg8PGiwkHCQsKSwsLCksLCwpKSwsKSwsKSwsKSwsLCwsLCwpLCwpLCwsLCwpLCksLCwsKSwsLCwpLP/AABEIAMoA+gMBIgACEQEDEQH/xAAcAAABBQEBAQAAAAAAAAAAAAAGAQIDBAUHAAj/xABIEAABAgMEBgUJBQUGBwAAAAABAAIDBBEFEiExBkFRYXGBEyIjMpEHFDNCcqGxssFSktHh8BVDYnOCFiREk9LxNFNUY4Oiwv/EABkBAAMBAQEAAAAAAAAAAAAAAAABAgMEBf/EACURAAICAgICAgIDAQAAAAAAAAABAhEDIRIxE1EEQSJhFHGxMv/aAAwDAQACEQMRAD8ACozuu723/MU28mR3dd/tv+YpA5ZGhMHJbyhDkt9MRJeSwj1hxCivJ8ueu3iPikFHVIWEsOAR5o62kHn9AgQmksOARzo/HrAabp/QWiMjTdkeaznq5DiksqRRU4hxSYDSkovL1UgPJqVeQB4JwTQnIAVeSJUwFCeEwJyAHheSJUCFXkiVAHl5eSpgeToeY4pqdDzHFAFteXl5BR5IlXkAfKE1EpEeP43/ADFKHKC0j2rvbf8AMU5jlBqThyUOUVUtUhklVNJd9vEfFVqqWSPaN4hAHWX/APDt/p+iPbEjtEuw1GS59MO/uw5IisaYAgjgrRgFMGLWGDuVN+adLRas5JjigBF5IvJAeKReXkAeCcmhOCAFSrAt+2HshudDN1owva3HdsCEJfSCLeq57887xSbo0jjclZ04J4Q9Y1uuJDIuvuu37D+KIQqRDTQ4JUi8SgkVKqknasKLXo3tdTMa+NDqVkOG1A2hwSpAvJiFToeY4pqdDzHFAFteXkhcgoVeUAnWbfcU7zlu34oA+TLTPbO9p/zFPYorSPbO9t/zFPYVmzZEtV6qYClqgB9VNIntG8QqysSB7VntBAHVJs/3YcltWbZkV0IUdQEbFgzTuwbxaugWG0dCz2R8ESdGaVkkrALYYBNaALxKtRT1OSqEppks9VeqkXqpiFKReSVQA4Jk26kN5Gpp+Cc1VLZmbkF7sKYB1TQBrnBrnHgCTyQNK3QNaTzrDCYxz2tJoQ2ovE6sNiDYsyyHSr6bP0FraRaKRY0aG5kT0mugFMqZCppQ5nXqVO3NFm0JY+7ccWnEi9kAfHFYyuzuxpKNBHKxmugtc0h2FQRt+iN5OPfhsf8AaaDzIxXOrElrkEAnYMyQTkSKol0GtF0WDELibrIlxoNKsughzajNtRUcVopGGSGr9Gva1ssgNvPIGzHE8Bmgac8pEQuoGgCpF2hJNcMage6nFZumFpvjRnVJbDNLjagVaPXPvPNCEV73RmMgitCTQZbiaa1MplQxKrZuTFuPvudCHRmooK1u5DL1yKjVRJD0ymW/volQK43ccwBUDmh+0L8KIb+BJvCuOfPIqpEmqG8AaVoW7K7FKNGvYfWF5RI4e0xHlzQcWnJ3uwK6XY2kcOZFWVG40rXWF8/Moes00xxr9Rktqz7YfCcCHEAkVNSLrhhTDVrTUmiZY1I72nQu8OKzrEnTFgtcQa0Fa5HAGoIzGK0IfeHFbnG1TosTESgVITRoVYnz1SsHzs0w1/RIC7CKnoqtjNvOIcSRSuraNi2fNm7Ewo+SbSPbP9t/zFOamWn6Z/tv+YpWrNm5JVLVNqvVSAcSrFnHtW+0FVqrFm+lb7QQB02fiUgNOyhRFYulBEJtRkNjUL2m7+7jkrdljshwVUY3QfQ7Rvs2VAUoKxGTF2FXYAorG0vhxohhOFx4NBjg7cDqO5Ohdm/VKoo0YNBJNAEIWnp4WuIhAG7nXGvvTomw0XgEJWV5SYZLBGhhoe66IgJIBIqLwOQJwqEVQ7UD3G6bzQMCMi47NwRRRI1QWjJCNCfCd3XtLTwKskl96mrKmtBtp6XzEJ7yIV6DDLekddN5rHENvNx6xBNSDsOST0ON3orFtyO8Rojh0TXNh3S4U6oN8EVNaFC1nzAe9wfEe5pqS0dJdxri4AYnI4rbnrQc2Ye2K+7Gx6wF0PAJDXNG9tARqIKGZacN81eSMc9yyl9HbCWmbdgQS6I2FeddLhSuYvYYLo0CUhScu67g1oc9xoKk0GJprwAQFobFbEmWkHBlS52oXWk4nIY0RPpjNB8KGxrgWRHFxc0ggth0NAcqb/4SqWlZjNuUlE5Xbdo1e99Os4kgVOF46tQr+s0S6JysCHKMmIrg10YuLag91pLAMBhkUGWk26cajrGtd3+6MLBsSLGs+WdCfleBb1RgIsT1iK0xy3LNHST2+ILmG+29eyoKnHKiB4lkEE0FQMwTiaajUbF0S1bHoxkNx60OG2+4bcXHLcQFjQ7EYwVBBzxAptPPNZ7RslYAONzhXL9Z61rWVM0dddj6p3jUsy32XYzh6pNab1JZ0QOuilDShO8VofgtLtWZVUqO1aAWj1DBLqgFxZlgBQ3c6g4nlRGkI9YcVzXQ2z41GxWOADQ0nMF1c2uGRG/cujwT1hxW0OjizJctE0/3ShZsUDCuIJ27SiO1InUPBZkF2J5KmYliw8HEnAXdeGsbVtdINo8QsdpXqpWUfLdpHtn+2/5inNKbaPpn+2/5inNUs2Q5LVNqlSGKrNmntW8Qqqs2d6RvFAjoVpv7BvJaNl+iHBY9ov7FvJa9mHshwVmD6N+ZfSAfZC5pFLjMtDc3ktw8QcOC6LPv7A+yED06FpecIkSobhixhrVw2OI93FMV0b+kGkpEJrL943Q0u2kChy3oIgzJDzXb/uprRjkhoGpoVGIMa6qVQ2JIhdGJgxWag8EbsTkj/wAmekrog6FxxcDQn7bfxHwXPIhFIrdeDveDVW7ELoBvioIc0jUkW0qPoGWNxuJ10rTPUqFoQbrqsoWuwcMCMd2sZr1jWsyahgkEEUvXRUXjrIGIBVxkteJrlt3DdqVEnOvK7JNEBkVoo5sRjG01AtdgNmDB90LE0I0DiTsPp40R7IN4hrR3ol3vGpyaDhrqQcqLpGlejDZyGIbnFrekY8EDrG7UOArlVrnCurDNXBAuBrGdnDhtDWQ2ZAAYAKHHezVTqNLsxbYsQQpTzaVY2rwBSoaQdu1x8VRkrDjyclFZGfeqBdYzEsa53W62quVAEXWXKdcuA9p7iS4V9UVyUGlMBxYGw8nh18kVOoD3A+KJJdkqVaZxK3oNX3QO6GjXQYXsMMjnjiiHQy2HiRiwQSOiiDjcimvudfVnSuxwyZuwWlwf0T3gNqYZAIIAGYIOI/hQ/GlI8jE84a2sM0DhR7Q9pDa5toHXhWv5rB/dHbHJF0wktegiXxDiENGcR1xznHBzmh2OOrIUGxJKQX3C4tLYZ7taVpUbCcMVahPlJswojiW9JQ4jC9UUY8A9Wut2KuTUS67EBtOpEYMGYYVY3UKZcws5JHXGWqOV6U186ew4XQCeJFQfAhJZAoQ45VAO3GlfHJbvlBsy7GgRq1D2XHHaYZ6pPFrgP6VW0Xs/pI4aSA0tJNQMAKEGpPLmtEtUYN7bZ2PQyBdlgST1iTQ0oKEjq0JwOaIYTsQhyStiXl4TGOiw7waLwYb1XUxOCc3TWWB7zvu/mulUkedJNtujatSJ1SqUF2J5LLnNMZdw7x8PzVF+mkBv2jyA+JSbBQl6CtpS3kKS+n0Jzg0NPiFqDSKHsd7vxS7Hxkj50tD0z/bf8xTgo589u/23/MU8FJmqFTk1KEgFVmzvSN4qqrNnHtG8UAHFoO7JnJbtmvZ0YxOW5DNqv7IKaQnOoFZhVoNrRiAQSc8Bh+KAbccTEZU+rXma1KLZiLWCBwQXbca9Ew1CiZH2UYjrzlJhdFd48FGGjgkmIlG8HVPA5pDMS1IhZFI2su8tX0Vizpl4hgVJFcQTqIWXMxxEivdq1cAr0k43SUjatHQNHLeMF4LSbrmjI0qMKhdNg2q4sbR1b9CDngcfguFWdMlpunWSWnYT9Cuk6GW2KiDExBFGE6idR3Gh5qkYtUGvn7XEl2oZ7Fmy80XxgYZ6xqMR1aHEk+HuV+Yk2iHlmcU2WjsgAuDQXEcABvO/ZwQOKb6NOLGDRSh37z8VRdEqK8Q3XnTHkffwWDE03c6IGdHUOcGgsLq1caDA54naEWl4Y1oNKgAc1nal0xTxyg/yMAaOCpivHWrXaeaxNIbOl4YEaKwGHiYoP72oLGsLdYocBtNdSL40245LGtGxocxFD4wfFDaXYRJEMEChddFKuNTiSUpRVaCDSe+jmOjclGjgs6Kt0m7hRrRm0VOoZbcNaK7cgnpSXZkA7qkAmnNGDId0BrGNY0eq0ABYWkkmah5B1AkfVYShUT0MfyOc66Ri2xovFnYMIQ23jDJc6rmjAtu0FczUe5Ysew5iVglz4RN2HcLmua6jRrcGkn8KLomjZLcGkUIrQitRqpjgcVtTEjCid8YmmROoUyy4reME1ZlkzOMmvo4lZdkTMwA6FCc5pyeSGsPBziK8lrf2GnSP3I4xD9GldFtGTMG7jVhwBpShGQplkqnndE1jRLzyfRz5+gU99qB/mP8A9CpzGgk//wBr/Md/pXSvPk103VHjiLzTOZSNgTUq5z4jWkUAFxxcQa50oMFuQ9K4NBeab1BWhNK66Y7USzTb6wnaNtr6v3Wopx6LUlL/AKORT/p4ntv+Yp4KjnvTxPbf8xTwhkjwlTUqQC1VmzvSN4qqrNnntAmIKrXd2QUMlE6gXrYd2QUEk7qhNkxWgwjxex5BBk1GvOcBiKoqnndhyCEAyhO9UZjmu936oqs9FHREkEg4YGh57kyfnwwU1nIfVU/OasIJNDWqASMtjcgFfgPoKKnCiCqusIKRqy3DNcNq37OtKjc+s2niO6QhyE6hCm85LXXm6j+gmQ1Z32x9JmzUEGgD24RG7CMKjcVhaRWq6t2hAOvag/RrSUQniKO6cHt3axx1hHcUQ5pl6G4EH9U3FKaclovDKMXswrBeBMsJyYL3M4D4k8kbum75QlLWAWPc+/Vx9Ug3aDLFoJ3rUlIjjgXMB3PB9xofcudNxVMj5M+U7CKCQrIIWPCl3faHiFI+rczXmtkzA1HAaiPBY9uUMJwvVNK0pRSwptRWnErDcKAimesfiEN2jXG/yRjaNzlKbqjkd6JoUTWT+fAIJsWLR9NtQjOUhkiuGOulSeZw8FGN3E3+XGpWSW47+6vNKUukVzreA+BKCzNb0W6TOLZOLUilGDKmN9uxc/EwtWzGC0aImE9sws4RU7pErLo0enXunKpNiJS/9YIsdHF549vE/mP+YqQKGePbxP5j/mKmCTKHAr1UlV6qQCgqzZ57QcVVqrNn98IAIrXd2YUMoeqE62HdmFDKO6oTkTHoLJz0HIILtGbEMEnkNpRpOxLsvXd9FySfmnPiOJOs0GwKkSlYyYmnPcS7NKyZOChvJekH2Uyi06HrGYToMcgqCBEruUhiHYkM1GGqlBosuHNqcRic0E0XxN3Rhl9QtTRLSOJDi9HU1cajHbj7sUPl1eS2dHILGROkOLqUHPOnJTN0rNMS/KjrEtNnPYMVrdEyMwOo19Rk4A+BOKDpy1HQJeoxfGpChgeqXkNLnbAA5Otifm5MwvN2Me1oPSsde6wqKFtMsjiPeFCfIvPjXH9oIX2O0d0uYdzjTwdVVnPew0c47qm7XhXA8iVr2ZaDZiCyI0Va4VoSCWnW0kawcFFPFgFH0AOp4qORyUuKXR59mb+07pxUEXSUmM2FSrX1FSMiGl2B1jBYWkAa09SH90mniKhCFkWsTaMGHiA1z73Wrj0b0k29HTjirTDuBGuxK710Cxooc0freubCJieKIrGtN7W9V1CDiKAgjWCD4qcMqdHd8nFzjot+VSedDlIbQ1xvxmXiCWgNYHOJc6hAAN3DX4oFlpnAa8Fe0p0j6ebEPECHDax7GjB0RxLnOFa+qWjxVOPZT2dZovN1htCW8Q34hdT2jz4rjplqHGUnSLLhTG1Ttj/rUoNaNOG5evKpCjr3S/qqQzk876eJ/Mf8xUgUU96eJ/Mf8xUjVbEPXl4JQpA8rNn98cVWViR74QARzbA64HZEiqMZDRyV6MG5jT7TvxQRaMW6GnYVrydvuugK7X2Z060EmksmxsuQ0bKZlcSnpKI17qseKkkVacRtyXe7NtI3mngivz6oxA8AU0CdaPlCu1OZAc7utJ4An4L6jjQYbu9ChnjDZ+C8xrG91jR7LQPgmPkfMLrNijHo4g/od+Cd1hmCOIIX065wVePKscOsxp4tBSDkfNYCW+u6WnopKxO9BZxAun3IK0n0Jl4cCJEhBzXNaSOtUYbikNOwBEwtCQmnXhcBJ2AVW9o3ozAuNfG7RxFbuTR+KK2QITW0YxrfZAHwSbRX2ULP0gY03Zpjg2I0AvpgymojMDHNFbIPZtN/pGhouPLr2HqivFxO3BD/AJoHYEDFWLGs3oSbj3hpxuXuoDtaNSIOtCyJy3f9mzovow+Xv3owcH9YXQ4XXVJriaUocuCIY1lviQy1z21IwND7xrQ/Cn4jTnVX22m6maKj2ZOH2ClueSSbjV6ObgtBzHatr4ArNsbyJzkCPDimNLODSSQHxK4gjWzeugttJykFqppJKi7admQzQaZBzg/fP+lWpfRCZYagw/8AM/JXf2wdtF4Ws7as1igjZ/IyPWgTn/JhOvmosZjoAD3AisR1aBoGNGblryegU6ynbQBTfEJ+VbbbYcPzVqDa9VooozeWTMuJoZGcOuYDjvvH4sr71BD0CeM2wOT4v1CJBaO+i9+12AZnwonRHJg07QgjKGAd0U08Co/7IxP+nYd/SPFd9OkRI6296iNtfxBKkWpv1/p8yT3p4n8x/wAxUjVHPmkeJ/Mf8xT2KWMelCSi8kAqsSB64VdW7Lb2gQBqWw7qBJJuNAtWNLtcAFLBlwMgm0QpUgnsqGTdPBEgjYLGsl9GBXenTQUXvOE10Yqg+YomGdCLCjREwkMfBZDrRUMW1aBHIfEvTkzRYs7FDmuDsiCDwVKatfa4eKypm2GGovA7gVDkUolKQdTAYCpoteDMIYlpoDXrWhDm1ldGtBPLxVdglDEC0KLQg2rvVqSIaN6+nNiLLZaQUzJ5VZNGg2KU4RCqTJlP86TTFRca5OZEpqVMTaeJpOwLrYvDkpRNAfks1s4ooszv/X6qiwolfblY0NgrjEbXlVx9wWvGmfEoOkooM0zWQ15B2GmvlVbUSYSUgcS/54k883lZvSJOn4IsKAWZ0LDnudUirnHxJKYNDDqcUTiyIhqekdiT8SlNgu1xHfeKnZegWOh7vtJG6IOri5FQ0eP23feK8NHP4neJRsNGRB0ShgY08U+DYUKGa1A5rah6Mg7T4q9L6OUGDT4ISYm0Dca1oEMgYuJywNPEq5JCvWIpXFbEXQ3pRS4pIWgbgKGtBqqnUmLlAq/tFrBS8BzUEa3mDIk8AVtQ9BRuVtmh7G5uaPBPjIXOCBN+kJOTH+CidakU92GeZRm+xpdneiDlRQuEq37RS4v7ZDzwQERzMu1ho3BZ8ezYru9EdyXQXTkvqh14lRunofqwmjklS9kfyonOTo9XMuPilGjlMmnwKPnz4rg1vgmPnzsHgil7Jfy/SOYTei8dzuoxxxWzL6GTFB1COaMROv1KRs3E2lOk1RP8mXoF4WgswfWA4lXYOgcbXGaPetx806nwV+ThuDb0TAH3J8EV55g7/Y57f8QK+ypG6NxhlEhnk4IqbZId1gVN+yyEcEV5JewQ/Y0yMujP9VPiFEbPmh+6rwez6o08xK8ZIo4D8kgLbBmdcCJy6M//AEm34ozgRx/4yflqjMS6eyHRHEPKwEfa12t5kYcYbwF4WvBI6ziDva8fRHpandADgQOYBS4leX9HHpy1ojYodLgVB7zgaY4EU11C15K3Yz+/DodrTUeDsRrXRf2KwuBLGEDPqjKi8LLhDKGz7oS4ND8y9AHGtUtzD/uk/DimjSBux/3Hfgjt9kQj6g5VH1Vf9iwfsf8AsUuLGsq9FGXGHj8VIQiiU0Na6G1wces0HxxSRdCj9tbcWLmgYCkgWI6aPRseYZ714btS05rRssFb6XROKGzJFfVKVNA5Jojh6AzbB1JqvtNSGw7UZ3XQXjfUI96YKVrlZjxRzozFrM/w8Mj+EhQxNIp9vflnf0gFdMqkoEDo5BNaVRvXhxm8is91vsd3jE5grtjpdpzaDyCqxbEguzhsP9ISaIeNM44LXhfa8U5s/CPrhdTj6FSj84LfBZsx5MZN2TKcCVDgQ8C9gAJqHqcE180EWzPkpgeq5w5rOjeSyndiuU8CfD+zBZMBSdMFdieTeOO7FqqsXQmbbkQU+LDxMhEXenwnkkCqrRdHZxvqVUTJaahnGCSn19GuPHT2EMrLhpvHrOODQtIQXON0jihN1sxA5rnQXgt3Fa0HThrR1mOB1mhVOWiskKVoKyA1tPcqsxOXRUuu7AsJ2nEAjMg8FAdIILvXGO1YOTXRzPkvovRtJHtyJPEAqWQ0pc4kOY00FciDnuWYyPCccHtUcrCo55vCl2g8RknGUjTG7kkwkZpDDObCODvyCvS8WHEpS9U5Ye80OSE4DKnUjayYADAFrFtnTkUYrRXixoLXFrolC00ODtldlNaWHPy//Nbq1O/BDWm0oRMsukBph1pQ1JvEVJ1n8AspkA15obo51JhxFtyXaO8XbgDjzNFVl7WgRHUxZsJNQeOHVQwYS9cIKXJjtho6TI/VVAZY7VhSlpRIY6riN2rwyV7+08T7LfD80WirFf5VIMJgY0Oc5ounDWMD8FgWh5WYzvRsDeJqgiP3ne075imDNNzZsoo2J7SyajYOiHHUMEQaFQnh15xNaHGuKEIHeHFdFsEYj2UuwejTtyYd0XeIxGtYzLejtGER3MrVtz0J4hCs5kFMmwibTdNZhvrg8QpmeUeK3vBpQfFKqRCp5MvijocPypAd6H4FWYflVl/WDhyquVPKrxSjyMOCO1wPKXJO/eU4ghXoWmcq/KMzxC+fXqKIE/Kw8aPo023BdlEaeYTfO2nJw8V82GM4ObQkY6iUQyE4+o67/vFWpkvGdy6UbUxz1zqz5x/23feK35SYd9p3iVdmbVBE5yYabAqkJ52lWGlAh3QMObR4J4smE7NjfAJGKzBQNGVO6LS5/dt8FiTOhcsf3YRjHyWXHUjoE4ugUucqjgSqsTQBnqxHjmUXFRORQgNOg0RuLJhwUrbKtCH3Jmo3tCK3JE6DvsDZ+BaMShe5jroIGFMCqdZ5ucNp5o7eoHlTRPFegKNrTQ70CvAhObpDEHegP8EXvUJaNiKoTSBl+ljWgl0N4oK90pWaXQSAaOxFe67WtuYhjYPBV+ibsHgFLZNo/9k="/>
          <p:cNvSpPr>
            <a:spLocks noChangeAspect="1" noChangeArrowheads="1"/>
          </p:cNvSpPr>
          <p:nvPr/>
        </p:nvSpPr>
        <p:spPr bwMode="auto">
          <a:xfrm>
            <a:off x="63500" y="-931863"/>
            <a:ext cx="2381250" cy="192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6" name="AutoShape 13" descr="data:image/jpg;base64,/9j/4AAQSkZJRgABAQAAAQABAAD/2wCEAAkGBhQSERQUEhQVFRUUFBQUFBcXFRQXFxcVFBUVFBUVFBcXHCYeFxkkGRQUHy8gJCcpLCwsFR4xNTAqNSYrLCkBCQoKDgwOGg8PGiwkHCQsKSwsLCksLCwpKSwsKSwsKSwsKSwsLCwsLCwpLCwpLCwsLCwpLCksLCwsKSwsLCwpLP/AABEIAMoA+gMBIgACEQEDEQH/xAAcAAABBQEBAQAAAAAAAAAAAAAGAQIDBAUHAAj/xABIEAABAgMEBgUJBQUGBwAAAAABAAIDBBEFEiExBkFRYXGBEyIjMpEHFDNCcqGxssFSktHh8BVDYnOCFiREk9LxNFNUY4Oiwv/EABkBAAMBAQEAAAAAAAAAAAAAAAABAgMEBf/EACURAAICAgICAgIDAQAAAAAAAAABAhEDIRIxE1EEQSJhFHGxMv/aAAwDAQACEQMRAD8ACozuu723/MU28mR3dd/tv+YpA5ZGhMHJbyhDkt9MRJeSwj1hxCivJ8ueu3iPikFHVIWEsOAR5o62kHn9AgQmksOARzo/HrAabp/QWiMjTdkeaznq5DiksqRRU4hxSYDSkovL1UgPJqVeQB4JwTQnIAVeSJUwFCeEwJyAHheSJUCFXkiVAHl5eSpgeToeY4pqdDzHFAFteXl5BR5IlXkAfKE1EpEeP43/ADFKHKC0j2rvbf8AMU5jlBqThyUOUVUtUhklVNJd9vEfFVqqWSPaN4hAHWX/APDt/p+iPbEjtEuw1GS59MO/uw5IisaYAgjgrRgFMGLWGDuVN+adLRas5JjigBF5IvJAeKReXkAeCcmhOCAFSrAt+2HshudDN1owva3HdsCEJfSCLeq57887xSbo0jjclZ04J4Q9Y1uuJDIuvuu37D+KIQqRDTQ4JUi8SgkVKqknasKLXo3tdTMa+NDqVkOG1A2hwSpAvJiFToeY4pqdDzHFAFteXkhcgoVeUAnWbfcU7zlu34oA+TLTPbO9p/zFPYorSPbO9t/zFPYVmzZEtV6qYClqgB9VNIntG8QqysSB7VntBAHVJs/3YcltWbZkV0IUdQEbFgzTuwbxaugWG0dCz2R8ESdGaVkkrALYYBNaALxKtRT1OSqEppks9VeqkXqpiFKReSVQA4Jk26kN5Gpp+Cc1VLZmbkF7sKYB1TQBrnBrnHgCTyQNK3QNaTzrDCYxz2tJoQ2ovE6sNiDYsyyHSr6bP0FraRaKRY0aG5kT0mugFMqZCppQ5nXqVO3NFm0JY+7ccWnEi9kAfHFYyuzuxpKNBHKxmugtc0h2FQRt+iN5OPfhsf8AaaDzIxXOrElrkEAnYMyQTkSKol0GtF0WDELibrIlxoNKsughzajNtRUcVopGGSGr9Gva1ssgNvPIGzHE8Bmgac8pEQuoGgCpF2hJNcMage6nFZumFpvjRnVJbDNLjagVaPXPvPNCEV73RmMgitCTQZbiaa1MplQxKrZuTFuPvudCHRmooK1u5DL1yKjVRJD0ymW/volQK43ccwBUDmh+0L8KIb+BJvCuOfPIqpEmqG8AaVoW7K7FKNGvYfWF5RI4e0xHlzQcWnJ3uwK6XY2kcOZFWVG40rXWF8/Moes00xxr9Rktqz7YfCcCHEAkVNSLrhhTDVrTUmiZY1I72nQu8OKzrEnTFgtcQa0Fa5HAGoIzGK0IfeHFbnG1TosTESgVITRoVYnz1SsHzs0w1/RIC7CKnoqtjNvOIcSRSuraNi2fNm7Ewo+SbSPbP9t/zFOamWn6Z/tv+YpWrNm5JVLVNqvVSAcSrFnHtW+0FVqrFm+lb7QQB02fiUgNOyhRFYulBEJtRkNjUL2m7+7jkrdljshwVUY3QfQ7Rvs2VAUoKxGTF2FXYAorG0vhxohhOFx4NBjg7cDqO5Ohdm/VKoo0YNBJNAEIWnp4WuIhAG7nXGvvTomw0XgEJWV5SYZLBGhhoe66IgJIBIqLwOQJwqEVQ7UD3G6bzQMCMi47NwRRRI1QWjJCNCfCd3XtLTwKskl96mrKmtBtp6XzEJ7yIV6DDLekddN5rHENvNx6xBNSDsOST0ON3orFtyO8Rojh0TXNh3S4U6oN8EVNaFC1nzAe9wfEe5pqS0dJdxri4AYnI4rbnrQc2Ye2K+7Gx6wF0PAJDXNG9tARqIKGZacN81eSMc9yyl9HbCWmbdgQS6I2FeddLhSuYvYYLo0CUhScu67g1oc9xoKk0GJprwAQFobFbEmWkHBlS52oXWk4nIY0RPpjNB8KGxrgWRHFxc0ggth0NAcqb/4SqWlZjNuUlE5Xbdo1e99Os4kgVOF46tQr+s0S6JysCHKMmIrg10YuLag91pLAMBhkUGWk26cajrGtd3+6MLBsSLGs+WdCfleBb1RgIsT1iK0xy3LNHST2+ILmG+29eyoKnHKiB4lkEE0FQMwTiaajUbF0S1bHoxkNx60OG2+4bcXHLcQFjQ7EYwVBBzxAptPPNZ7RslYAONzhXL9Z61rWVM0dddj6p3jUsy32XYzh6pNab1JZ0QOuilDShO8VofgtLtWZVUqO1aAWj1DBLqgFxZlgBQ3c6g4nlRGkI9YcVzXQ2z41GxWOADQ0nMF1c2uGRG/cujwT1hxW0OjizJctE0/3ShZsUDCuIJ27SiO1InUPBZkF2J5KmYliw8HEnAXdeGsbVtdINo8QsdpXqpWUfLdpHtn+2/5inNKbaPpn+2/5inNUs2Q5LVNqlSGKrNmntW8Qqqs2d6RvFAjoVpv7BvJaNl+iHBY9ov7FvJa9mHshwVmD6N+ZfSAfZC5pFLjMtDc3ktw8QcOC6LPv7A+yED06FpecIkSobhixhrVw2OI93FMV0b+kGkpEJrL943Q0u2kChy3oIgzJDzXb/uprRjkhoGpoVGIMa6qVQ2JIhdGJgxWag8EbsTkj/wAmekrog6FxxcDQn7bfxHwXPIhFIrdeDveDVW7ELoBvioIc0jUkW0qPoGWNxuJ10rTPUqFoQbrqsoWuwcMCMd2sZr1jWsyahgkEEUvXRUXjrIGIBVxkteJrlt3DdqVEnOvK7JNEBkVoo5sRjG01AtdgNmDB90LE0I0DiTsPp40R7IN4hrR3ol3vGpyaDhrqQcqLpGlejDZyGIbnFrekY8EDrG7UOArlVrnCurDNXBAuBrGdnDhtDWQ2ZAAYAKHHezVTqNLsxbYsQQpTzaVY2rwBSoaQdu1x8VRkrDjyclFZGfeqBdYzEsa53W62quVAEXWXKdcuA9p7iS4V9UVyUGlMBxYGw8nh18kVOoD3A+KJJdkqVaZxK3oNX3QO6GjXQYXsMMjnjiiHQy2HiRiwQSOiiDjcimvudfVnSuxwyZuwWlwf0T3gNqYZAIIAGYIOI/hQ/GlI8jE84a2sM0DhR7Q9pDa5toHXhWv5rB/dHbHJF0wktegiXxDiENGcR1xznHBzmh2OOrIUGxJKQX3C4tLYZ7taVpUbCcMVahPlJswojiW9JQ4jC9UUY8A9Wut2KuTUS67EBtOpEYMGYYVY3UKZcws5JHXGWqOV6U186ew4XQCeJFQfAhJZAoQ45VAO3GlfHJbvlBsy7GgRq1D2XHHaYZ6pPFrgP6VW0Xs/pI4aSA0tJNQMAKEGpPLmtEtUYN7bZ2PQyBdlgST1iTQ0oKEjq0JwOaIYTsQhyStiXl4TGOiw7waLwYb1XUxOCc3TWWB7zvu/mulUkedJNtujatSJ1SqUF2J5LLnNMZdw7x8PzVF+mkBv2jyA+JSbBQl6CtpS3kKS+n0Jzg0NPiFqDSKHsd7vxS7Hxkj50tD0z/bf8xTgo589u/23/MU8FJmqFTk1KEgFVmzvSN4qqrNnHtG8UAHFoO7JnJbtmvZ0YxOW5DNqv7IKaQnOoFZhVoNrRiAQSc8Bh+KAbccTEZU+rXma1KLZiLWCBwQXbca9Ew1CiZH2UYjrzlJhdFd48FGGjgkmIlG8HVPA5pDMS1IhZFI2su8tX0Vizpl4hgVJFcQTqIWXMxxEivdq1cAr0k43SUjatHQNHLeMF4LSbrmjI0qMKhdNg2q4sbR1b9CDngcfguFWdMlpunWSWnYT9Cuk6GW2KiDExBFGE6idR3Gh5qkYtUGvn7XEl2oZ7Fmy80XxgYZ6xqMR1aHEk+HuV+Yk2iHlmcU2WjsgAuDQXEcABvO/ZwQOKb6NOLGDRSh37z8VRdEqK8Q3XnTHkffwWDE03c6IGdHUOcGgsLq1caDA54naEWl4Y1oNKgAc1nal0xTxyg/yMAaOCpivHWrXaeaxNIbOl4YEaKwGHiYoP72oLGsLdYocBtNdSL40245LGtGxocxFD4wfFDaXYRJEMEChddFKuNTiSUpRVaCDSe+jmOjclGjgs6Kt0m7hRrRm0VOoZbcNaK7cgnpSXZkA7qkAmnNGDId0BrGNY0eq0ABYWkkmah5B1AkfVYShUT0MfyOc66Ri2xovFnYMIQ23jDJc6rmjAtu0FczUe5Ysew5iVglz4RN2HcLmua6jRrcGkn8KLomjZLcGkUIrQitRqpjgcVtTEjCid8YmmROoUyy4reME1ZlkzOMmvo4lZdkTMwA6FCc5pyeSGsPBziK8lrf2GnSP3I4xD9GldFtGTMG7jVhwBpShGQplkqnndE1jRLzyfRz5+gU99qB/mP8A9CpzGgk//wBr/Md/pXSvPk103VHjiLzTOZSNgTUq5z4jWkUAFxxcQa50oMFuQ9K4NBeab1BWhNK66Y7USzTb6wnaNtr6v3Wopx6LUlL/AKORT/p4ntv+Yp4KjnvTxPbf8xTwhkjwlTUqQC1VmzvSN4qqrNnntAmIKrXd2QUMlE6gXrYd2QUEk7qhNkxWgwjxex5BBk1GvOcBiKoqnndhyCEAyhO9UZjmu936oqs9FHREkEg4YGh57kyfnwwU1nIfVU/OasIJNDWqASMtjcgFfgPoKKnCiCqusIKRqy3DNcNq37OtKjc+s2niO6QhyE6hCm85LXXm6j+gmQ1Z32x9JmzUEGgD24RG7CMKjcVhaRWq6t2hAOvag/RrSUQniKO6cHt3axx1hHcUQ5pl6G4EH9U3FKaclovDKMXswrBeBMsJyYL3M4D4k8kbum75QlLWAWPc+/Vx9Ug3aDLFoJ3rUlIjjgXMB3PB9xofcudNxVMj5M+U7CKCQrIIWPCl3faHiFI+rczXmtkzA1HAaiPBY9uUMJwvVNK0pRSwptRWnErDcKAimesfiEN2jXG/yRjaNzlKbqjkd6JoUTWT+fAIJsWLR9NtQjOUhkiuGOulSeZw8FGN3E3+XGpWSW47+6vNKUukVzreA+BKCzNb0W6TOLZOLUilGDKmN9uxc/EwtWzGC0aImE9sws4RU7pErLo0enXunKpNiJS/9YIsdHF549vE/mP+YqQKGePbxP5j/mKmCTKHAr1UlV6qQCgqzZ57QcVVqrNn98IAIrXd2YUMoeqE62HdmFDKO6oTkTHoLJz0HIILtGbEMEnkNpRpOxLsvXd9FySfmnPiOJOs0GwKkSlYyYmnPcS7NKyZOChvJekH2Uyi06HrGYToMcgqCBEruUhiHYkM1GGqlBosuHNqcRic0E0XxN3Rhl9QtTRLSOJDi9HU1cajHbj7sUPl1eS2dHILGROkOLqUHPOnJTN0rNMS/KjrEtNnPYMVrdEyMwOo19Rk4A+BOKDpy1HQJeoxfGpChgeqXkNLnbAA5Otifm5MwvN2Me1oPSsde6wqKFtMsjiPeFCfIvPjXH9oIX2O0d0uYdzjTwdVVnPew0c47qm7XhXA8iVr2ZaDZiCyI0Va4VoSCWnW0kawcFFPFgFH0AOp4qORyUuKXR59mb+07pxUEXSUmM2FSrX1FSMiGl2B1jBYWkAa09SH90mniKhCFkWsTaMGHiA1z73Wrj0b0k29HTjirTDuBGuxK710Cxooc0freubCJieKIrGtN7W9V1CDiKAgjWCD4qcMqdHd8nFzjot+VSedDlIbQ1xvxmXiCWgNYHOJc6hAAN3DX4oFlpnAa8Fe0p0j6ebEPECHDax7GjB0RxLnOFa+qWjxVOPZT2dZovN1htCW8Q34hdT2jz4rjplqHGUnSLLhTG1Ttj/rUoNaNOG5evKpCjr3S/qqQzk876eJ/Mf8xUgUU96eJ/Mf8xUjVbEPXl4JQpA8rNn98cVWViR74QARzbA64HZEiqMZDRyV6MG5jT7TvxQRaMW6GnYVrydvuugK7X2Z060EmksmxsuQ0bKZlcSnpKI17qseKkkVacRtyXe7NtI3mngivz6oxA8AU0CdaPlCu1OZAc7utJ4An4L6jjQYbu9ChnjDZ+C8xrG91jR7LQPgmPkfMLrNijHo4g/od+Cd1hmCOIIX065wVePKscOsxp4tBSDkfNYCW+u6WnopKxO9BZxAun3IK0n0Jl4cCJEhBzXNaSOtUYbikNOwBEwtCQmnXhcBJ2AVW9o3ozAuNfG7RxFbuTR+KK2QITW0YxrfZAHwSbRX2ULP0gY03Zpjg2I0AvpgymojMDHNFbIPZtN/pGhouPLr2HqivFxO3BD/AJoHYEDFWLGs3oSbj3hpxuXuoDtaNSIOtCyJy3f9mzovow+Xv3owcH9YXQ4XXVJriaUocuCIY1lviQy1z21IwND7xrQ/Cn4jTnVX22m6maKj2ZOH2ClueSSbjV6ObgtBzHatr4ArNsbyJzkCPDimNLODSSQHxK4gjWzeugttJykFqppJKi7admQzQaZBzg/fP+lWpfRCZYagw/8AM/JXf2wdtF4Ws7as1igjZ/IyPWgTn/JhOvmosZjoAD3AisR1aBoGNGblryegU6ynbQBTfEJ+VbbbYcPzVqDa9VooozeWTMuJoZGcOuYDjvvH4sr71BD0CeM2wOT4v1CJBaO+i9+12AZnwonRHJg07QgjKGAd0U08Co/7IxP+nYd/SPFd9OkRI6296iNtfxBKkWpv1/p8yT3p4n8x/wAxUjVHPmkeJ/Mf8xT2KWMelCSi8kAqsSB64VdW7Lb2gQBqWw7qBJJuNAtWNLtcAFLBlwMgm0QpUgnsqGTdPBEgjYLGsl9GBXenTQUXvOE10Yqg+YomGdCLCjREwkMfBZDrRUMW1aBHIfEvTkzRYs7FDmuDsiCDwVKatfa4eKypm2GGovA7gVDkUolKQdTAYCpoteDMIYlpoDXrWhDm1ldGtBPLxVdglDEC0KLQg2rvVqSIaN6+nNiLLZaQUzJ5VZNGg2KU4RCqTJlP86TTFRca5OZEpqVMTaeJpOwLrYvDkpRNAfks1s4ooszv/X6qiwolfblY0NgrjEbXlVx9wWvGmfEoOkooM0zWQ15B2GmvlVbUSYSUgcS/54k883lZvSJOn4IsKAWZ0LDnudUirnHxJKYNDDqcUTiyIhqekdiT8SlNgu1xHfeKnZegWOh7vtJG6IOri5FQ0eP23feK8NHP4neJRsNGRB0ShgY08U+DYUKGa1A5rah6Mg7T4q9L6OUGDT4ISYm0Dca1oEMgYuJywNPEq5JCvWIpXFbEXQ3pRS4pIWgbgKGtBqqnUmLlAq/tFrBS8BzUEa3mDIk8AVtQ9BRuVtmh7G5uaPBPjIXOCBN+kJOTH+CidakU92GeZRm+xpdneiDlRQuEq37RS4v7ZDzwQERzMu1ho3BZ8ezYru9EdyXQXTkvqh14lRunofqwmjklS9kfyonOTo9XMuPilGjlMmnwKPnz4rg1vgmPnzsHgil7Jfy/SOYTei8dzuoxxxWzL6GTFB1COaMROv1KRs3E2lOk1RP8mXoF4WgswfWA4lXYOgcbXGaPetx806nwV+ThuDb0TAH3J8EV55g7/Y57f8QK+ypG6NxhlEhnk4IqbZId1gVN+yyEcEV5JewQ/Y0yMujP9VPiFEbPmh+6rwez6o08xK8ZIo4D8kgLbBmdcCJy6M//AEm34ozgRx/4yflqjMS6eyHRHEPKwEfa12t5kYcYbwF4WvBI6ziDva8fRHpandADgQOYBS4leX9HHpy1ojYodLgVB7zgaY4EU11C15K3Yz+/DodrTUeDsRrXRf2KwuBLGEDPqjKi8LLhDKGz7oS4ND8y9AHGtUtzD/uk/DimjSBux/3Hfgjt9kQj6g5VH1Vf9iwfsf8AsUuLGsq9FGXGHj8VIQiiU0Na6G1wces0HxxSRdCj9tbcWLmgYCkgWI6aPRseYZ714btS05rRssFb6XROKGzJFfVKVNA5Jojh6AzbB1JqvtNSGw7UZ3XQXjfUI96YKVrlZjxRzozFrM/w8Mj+EhQxNIp9vflnf0gFdMqkoEDo5BNaVRvXhxm8is91vsd3jE5grtjpdpzaDyCqxbEguzhsP9ISaIeNM44LXhfa8U5s/CPrhdTj6FSj84LfBZsx5MZN2TKcCVDgQ8C9gAJqHqcE180EWzPkpgeq5w5rOjeSyndiuU8CfD+zBZMBSdMFdieTeOO7FqqsXQmbbkQU+LDxMhEXenwnkkCqrRdHZxvqVUTJaahnGCSn19GuPHT2EMrLhpvHrOODQtIQXON0jihN1sxA5rnQXgt3Fa0HThrR1mOB1mhVOWiskKVoKyA1tPcqsxOXRUuu7AsJ2nEAjMg8FAdIILvXGO1YOTXRzPkvovRtJHtyJPEAqWQ0pc4kOY00FciDnuWYyPCccHtUcrCo55vCl2g8RknGUjTG7kkwkZpDDObCODvyCvS8WHEpS9U5Ye80OSE4DKnUjayYADAFrFtnTkUYrRXixoLXFrolC00ODtldlNaWHPy//Nbq1O/BDWm0oRMsukBph1pQ1JvEVJ1n8AspkA15obo51JhxFtyXaO8XbgDjzNFVl7WgRHUxZsJNQeOHVQwYS9cIKXJjtho6TI/VVAZY7VhSlpRIY6riN2rwyV7+08T7LfD80WirFf5VIMJgY0Oc5ounDWMD8FgWh5WYzvRsDeJqgiP3ne075imDNNzZsoo2J7SyajYOiHHUMEQaFQnh15xNaHGuKEIHeHFdFsEYj2UuwejTtyYd0XeIxGtYzLejtGER3MrVtz0J4hCs5kFMmwibTdNZhvrg8QpmeUeK3vBpQfFKqRCp5MvijocPypAd6H4FWYflVl/WDhyquVPKrxSjyMOCO1wPKXJO/eU4ghXoWmcq/KMzxC+fXqKIE/Kw8aPo023BdlEaeYTfO2nJw8V82GM4ObQkY6iUQyE4+o67/vFWpkvGdy6UbUxz1zqz5x/23feK35SYd9p3iVdmbVBE5yYabAqkJ52lWGlAh3QMObR4J4smE7NjfAJGKzBQNGVO6LS5/dt8FiTOhcsf3YRjHyWXHUjoE4ugUucqjgSqsTQBnqxHjmUXFRORQgNOg0RuLJhwUrbKtCH3Jmo3tCK3JE6DvsDZ+BaMShe5jroIGFMCqdZ5ucNp5o7eoHlTRPFegKNrTQ70CvAhObpDEHegP8EXvUJaNiKoTSBl+ljWgl0N4oK90pWaXQSAaOxFe67WtuYhjYPBV+ibsHgFLZNo/9k="/>
          <p:cNvSpPr>
            <a:spLocks noChangeAspect="1" noChangeArrowheads="1"/>
          </p:cNvSpPr>
          <p:nvPr/>
        </p:nvSpPr>
        <p:spPr bwMode="auto">
          <a:xfrm>
            <a:off x="63500" y="-931863"/>
            <a:ext cx="2381250" cy="192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83" name="Picture 15" descr="http://www.shadowandact.com/wp-content/uploads/2011/03/Black-Couple-Watching-TV-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191000"/>
            <a:ext cx="2414588" cy="1952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85" name="Picture 17" descr="http://2.bp.blogspot.com/--Php__Qb4X4/TWcvrVLpCvI/AAAAAAAAAMw/jSqE_S4FZ1M/s1600/article-1071549-05AE0D8E0000044D-870_468x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4114800"/>
            <a:ext cx="33909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87" name="Picture 19" descr="http://us.cdn2.123rf.com/168nwm/keeweeboy/keeweeboy0705/keeweeboy070500060/924892-friends-watching-televis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267200"/>
            <a:ext cx="250825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CE9A0-479F-4675-8FE8-A2675DAD735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0" y="6019800"/>
            <a:ext cx="914400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8195" name="Group 4"/>
          <p:cNvGrpSpPr>
            <a:grpSpLocks/>
          </p:cNvGrpSpPr>
          <p:nvPr/>
        </p:nvGrpSpPr>
        <p:grpSpPr bwMode="auto">
          <a:xfrm>
            <a:off x="9525" y="685800"/>
            <a:ext cx="9134475" cy="6172200"/>
            <a:chOff x="9526" y="685801"/>
            <a:chExt cx="9134474" cy="6172199"/>
          </a:xfrm>
        </p:grpSpPr>
        <p:grpSp>
          <p:nvGrpSpPr>
            <p:cNvPr id="3" name="Group 36"/>
            <p:cNvGrpSpPr>
              <a:grpSpLocks/>
            </p:cNvGrpSpPr>
            <p:nvPr/>
          </p:nvGrpSpPr>
          <p:grpSpPr bwMode="auto">
            <a:xfrm>
              <a:off x="42705" y="685801"/>
              <a:ext cx="8457310" cy="6172199"/>
              <a:chOff x="152616" y="6643847"/>
              <a:chExt cx="5404819" cy="4887842"/>
            </a:xfrm>
            <a:solidFill>
              <a:schemeClr val="bg1"/>
            </a:solidFill>
          </p:grpSpPr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500902" y="11235035"/>
                <a:ext cx="4542838" cy="29665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6661" tIns="48331" rIns="96661" bIns="48331">
                <a:spAutoFit/>
              </a:bodyPr>
              <a:lstStyle/>
              <a:p>
                <a:pPr defTabSz="966788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charset="0"/>
                  </a:rPr>
                  <a:t>A</a:t>
                </a:r>
                <a:r>
                  <a:rPr lang="en-US" sz="14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charset="0"/>
                  </a:rPr>
                  <a:t>UDIENCE</a:t>
                </a:r>
                <a:r>
                  <a:rPr lang="en-US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charset="0"/>
                  </a:rPr>
                  <a:t> </a:t>
                </a:r>
                <a:r>
                  <a:rPr lang="en-US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charset="0"/>
                  </a:rPr>
                  <a:t>R</a:t>
                </a:r>
                <a:r>
                  <a:rPr lang="en-US" sz="1400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charset="0"/>
                  </a:rPr>
                  <a:t>ESEARCH EMS</a:t>
                </a:r>
                <a:endParaRPr lang="en-US" sz="14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2616" y="6643847"/>
                <a:ext cx="5404819" cy="460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7" name="Rectangle 6"/>
            <p:cNvSpPr/>
            <p:nvPr/>
          </p:nvSpPr>
          <p:spPr bwMode="auto">
            <a:xfrm flipV="1">
              <a:off x="9526" y="1173164"/>
              <a:ext cx="9134474" cy="46037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8196" name="TextBox 11"/>
          <p:cNvSpPr txBox="1">
            <a:spLocks noChangeArrowheads="1"/>
          </p:cNvSpPr>
          <p:nvPr/>
        </p:nvSpPr>
        <p:spPr bwMode="auto">
          <a:xfrm>
            <a:off x="0" y="6096000"/>
            <a:ext cx="9144000" cy="381000"/>
          </a:xfrm>
          <a:prstGeom prst="rect">
            <a:avLst/>
          </a:prstGeom>
          <a:solidFill>
            <a:srgbClr val="2616F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197" name="TextBox 12"/>
          <p:cNvSpPr txBox="1">
            <a:spLocks noChangeArrowheads="1"/>
          </p:cNvSpPr>
          <p:nvPr/>
        </p:nvSpPr>
        <p:spPr bwMode="auto">
          <a:xfrm>
            <a:off x="304800" y="1436688"/>
            <a:ext cx="8458200" cy="435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rgbClr val="2616F8"/>
              </a:buClr>
              <a:buFont typeface="Wingdings" pitchFamily="2" charset="2"/>
              <a:buChar char="Ø"/>
            </a:pPr>
            <a:endParaRPr lang="en-US" sz="1400" dirty="0">
              <a:latin typeface="Calibri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2616F8"/>
              </a:buClr>
              <a:buFont typeface="Wingdings" pitchFamily="2" charset="2"/>
              <a:buChar char="Ø"/>
            </a:pPr>
            <a:endParaRPr lang="en-US" sz="2400" dirty="0">
              <a:latin typeface="Calibri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2616F8"/>
              </a:buClr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The </a:t>
            </a:r>
            <a:r>
              <a:rPr lang="en-US" sz="2000" i="1" dirty="0" err="1">
                <a:latin typeface="Calibri" pitchFamily="34" charset="0"/>
              </a:rPr>
              <a:t>GRiP</a:t>
            </a:r>
            <a:r>
              <a:rPr lang="en-US" sz="2000" i="1" dirty="0">
                <a:latin typeface="Calibri" pitchFamily="34" charset="0"/>
              </a:rPr>
              <a:t> it! </a:t>
            </a:r>
            <a:r>
              <a:rPr lang="en-US" sz="2000" dirty="0">
                <a:latin typeface="Calibri" pitchFamily="34" charset="0"/>
              </a:rPr>
              <a:t>system interfaces </a:t>
            </a:r>
            <a:r>
              <a:rPr lang="en-US" sz="2000" dirty="0" smtClean="0">
                <a:latin typeface="Calibri" pitchFamily="34" charset="0"/>
              </a:rPr>
              <a:t>with </a:t>
            </a:r>
            <a:r>
              <a:rPr lang="en-US" sz="2000" dirty="0">
                <a:latin typeface="Calibri" pitchFamily="34" charset="0"/>
              </a:rPr>
              <a:t>traffic log system and network research data </a:t>
            </a:r>
            <a:r>
              <a:rPr lang="en-US" sz="2000" b="1" dirty="0">
                <a:latin typeface="Calibri" pitchFamily="34" charset="0"/>
              </a:rPr>
              <a:t>to optimize the scheduling of on-air assets</a:t>
            </a:r>
            <a:r>
              <a:rPr lang="en-US" sz="2000" dirty="0">
                <a:latin typeface="Calibri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2616F8"/>
              </a:buClr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 Suggests an on-air promotion schedule that achieves the </a:t>
            </a:r>
            <a:r>
              <a:rPr lang="en-US" sz="2000" b="1" dirty="0">
                <a:latin typeface="Calibri" pitchFamily="34" charset="0"/>
              </a:rPr>
              <a:t>best </a:t>
            </a:r>
            <a:r>
              <a:rPr lang="en-US" sz="2000" b="1" i="1" dirty="0">
                <a:latin typeface="Calibri" pitchFamily="34" charset="0"/>
              </a:rPr>
              <a:t>reach </a:t>
            </a:r>
            <a:r>
              <a:rPr lang="en-US" sz="2000" b="1" dirty="0">
                <a:latin typeface="Calibri" pitchFamily="34" charset="0"/>
              </a:rPr>
              <a:t>and </a:t>
            </a:r>
            <a:r>
              <a:rPr lang="en-US" sz="2000" b="1" i="1" dirty="0">
                <a:latin typeface="Calibri" pitchFamily="34" charset="0"/>
              </a:rPr>
              <a:t>frequency </a:t>
            </a:r>
            <a:r>
              <a:rPr lang="en-US" sz="2000" b="1" dirty="0">
                <a:latin typeface="Calibri" pitchFamily="34" charset="0"/>
              </a:rPr>
              <a:t>results </a:t>
            </a:r>
            <a:r>
              <a:rPr lang="en-US" sz="2000" dirty="0">
                <a:latin typeface="Calibri" pitchFamily="34" charset="0"/>
              </a:rPr>
              <a:t>for on-air campaigns.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2616F8"/>
              </a:buClr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 Works to </a:t>
            </a:r>
            <a:r>
              <a:rPr lang="en-US" sz="2000" b="1" dirty="0">
                <a:latin typeface="Calibri" pitchFamily="34" charset="0"/>
              </a:rPr>
              <a:t>maximize the viewing of each piece of creative</a:t>
            </a:r>
            <a:r>
              <a:rPr lang="en-US" sz="2000" dirty="0">
                <a:latin typeface="Calibri" pitchFamily="34" charset="0"/>
              </a:rPr>
              <a:t> developed for a campaign.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2616F8"/>
              </a:buClr>
              <a:buFont typeface="Wingdings" pitchFamily="2" charset="2"/>
              <a:buChar char="Ø"/>
            </a:pP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Develops </a:t>
            </a:r>
            <a:r>
              <a:rPr lang="en-US" sz="2000" b="1" dirty="0">
                <a:latin typeface="Calibri" pitchFamily="34" charset="0"/>
              </a:rPr>
              <a:t>scheduling plans </a:t>
            </a:r>
            <a:r>
              <a:rPr lang="en-US" sz="2000" dirty="0">
                <a:latin typeface="Calibri" pitchFamily="34" charset="0"/>
              </a:rPr>
              <a:t>to </a:t>
            </a:r>
            <a:r>
              <a:rPr lang="en-US" sz="2000" b="1" dirty="0">
                <a:latin typeface="Calibri" pitchFamily="34" charset="0"/>
              </a:rPr>
              <a:t>balance multiple program campaign demands on available break inventory.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8001000" cy="836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6661" tIns="48331" rIns="96661" bIns="48331">
            <a:spAutoFit/>
          </a:bodyPr>
          <a:lstStyle/>
          <a:p>
            <a:pPr defTabSz="9667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New planning tool can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help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on-air promotion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reach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 more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viewers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more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frequently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and more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efficiently.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pic>
        <p:nvPicPr>
          <p:cNvPr id="8199" name="Picture 5" descr="ScreenHunter_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371600"/>
            <a:ext cx="4354513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A6E0E-7A95-47DC-B287-C6160AF5C95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0" y="6019800"/>
            <a:ext cx="914400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9219" name="Group 4"/>
          <p:cNvGrpSpPr>
            <a:grpSpLocks/>
          </p:cNvGrpSpPr>
          <p:nvPr/>
        </p:nvGrpSpPr>
        <p:grpSpPr bwMode="auto">
          <a:xfrm>
            <a:off x="0" y="685800"/>
            <a:ext cx="9134475" cy="6172200"/>
            <a:chOff x="1" y="685801"/>
            <a:chExt cx="9134474" cy="6172199"/>
          </a:xfrm>
        </p:grpSpPr>
        <p:grpSp>
          <p:nvGrpSpPr>
            <p:cNvPr id="3" name="Group 36"/>
            <p:cNvGrpSpPr>
              <a:grpSpLocks/>
            </p:cNvGrpSpPr>
            <p:nvPr/>
          </p:nvGrpSpPr>
          <p:grpSpPr bwMode="auto">
            <a:xfrm>
              <a:off x="42705" y="685801"/>
              <a:ext cx="8457310" cy="6172199"/>
              <a:chOff x="152616" y="6643847"/>
              <a:chExt cx="5404819" cy="4887842"/>
            </a:xfrm>
            <a:solidFill>
              <a:schemeClr val="bg1"/>
            </a:solidFill>
          </p:grpSpPr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500902" y="11235035"/>
                <a:ext cx="4542838" cy="29665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6661" tIns="48331" rIns="96661" bIns="48331">
                <a:spAutoFit/>
              </a:bodyPr>
              <a:lstStyle/>
              <a:p>
                <a:pPr defTabSz="966788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charset="0"/>
                  </a:rPr>
                  <a:t>A</a:t>
                </a:r>
                <a:r>
                  <a:rPr lang="en-US" sz="14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charset="0"/>
                  </a:rPr>
                  <a:t>UDIENCE</a:t>
                </a:r>
                <a:r>
                  <a:rPr lang="en-US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charset="0"/>
                  </a:rPr>
                  <a:t> </a:t>
                </a:r>
                <a:r>
                  <a:rPr lang="en-US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charset="0"/>
                  </a:rPr>
                  <a:t>R</a:t>
                </a:r>
                <a:r>
                  <a:rPr lang="en-US" sz="1400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charset="0"/>
                  </a:rPr>
                  <a:t>ESEARCH EMS</a:t>
                </a:r>
                <a:endParaRPr lang="en-US" sz="14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2616" y="6643847"/>
                <a:ext cx="5404819" cy="460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7" name="Rectangle 6"/>
            <p:cNvSpPr/>
            <p:nvPr/>
          </p:nvSpPr>
          <p:spPr bwMode="auto">
            <a:xfrm flipV="1">
              <a:off x="1" y="715964"/>
              <a:ext cx="9134474" cy="46037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9220" name="TextBox 11"/>
          <p:cNvSpPr txBox="1">
            <a:spLocks noChangeArrowheads="1"/>
          </p:cNvSpPr>
          <p:nvPr/>
        </p:nvSpPr>
        <p:spPr bwMode="auto">
          <a:xfrm>
            <a:off x="0" y="6096000"/>
            <a:ext cx="9144000" cy="381000"/>
          </a:xfrm>
          <a:prstGeom prst="rect">
            <a:avLst/>
          </a:prstGeom>
          <a:solidFill>
            <a:srgbClr val="2616F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8001000" cy="498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6661" tIns="48331" rIns="96661" bIns="48331">
            <a:spAutoFit/>
          </a:bodyPr>
          <a:lstStyle/>
          <a:p>
            <a:pPr defTabSz="9667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How does </a:t>
            </a:r>
            <a:r>
              <a:rPr lang="en-US" sz="2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GRiP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 it!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help?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04800" y="8382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2616F8"/>
              </a:buClr>
              <a:buFont typeface="Wingdings" pitchFamily="2" charset="2"/>
              <a:buChar char="Ø"/>
              <a:defRPr/>
            </a:pPr>
            <a:r>
              <a:rPr lang="en-US" sz="2000" i="1" dirty="0" err="1">
                <a:latin typeface="Calibri" pitchFamily="34" charset="0"/>
              </a:rPr>
              <a:t>GRiP</a:t>
            </a:r>
            <a:r>
              <a:rPr lang="en-US" sz="2000" i="1" dirty="0">
                <a:latin typeface="Calibri" pitchFamily="34" charset="0"/>
              </a:rPr>
              <a:t> it! </a:t>
            </a:r>
            <a:r>
              <a:rPr lang="en-US" sz="2000" dirty="0">
                <a:latin typeface="Calibri" pitchFamily="34" charset="0"/>
              </a:rPr>
              <a:t>will recommend a promotion flight to maximize the target audience for each campaign.</a:t>
            </a:r>
          </a:p>
          <a:p>
            <a:pPr marL="742950" lvl="1" indent="-285750">
              <a:spcBef>
                <a:spcPts val="600"/>
              </a:spcBef>
              <a:spcAft>
                <a:spcPts val="300"/>
              </a:spcAft>
              <a:buClr>
                <a:srgbClr val="2616F8"/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hlink"/>
                </a:solidFill>
                <a:latin typeface="+mn-lt"/>
              </a:rPr>
              <a:t>The planning engine is based upon previous and </a:t>
            </a:r>
            <a:r>
              <a:rPr lang="en-US" dirty="0" smtClean="0">
                <a:solidFill>
                  <a:schemeClr val="hlink"/>
                </a:solidFill>
                <a:latin typeface="+mn-lt"/>
              </a:rPr>
              <a:t>current </a:t>
            </a:r>
            <a:r>
              <a:rPr lang="en-US" dirty="0">
                <a:solidFill>
                  <a:schemeClr val="hlink"/>
                </a:solidFill>
                <a:latin typeface="+mn-lt"/>
              </a:rPr>
              <a:t>on-air campaigns.</a:t>
            </a:r>
          </a:p>
          <a:p>
            <a:pPr marL="742950" lvl="1" indent="-285750">
              <a:spcBef>
                <a:spcPts val="600"/>
              </a:spcBef>
              <a:spcAft>
                <a:spcPts val="300"/>
              </a:spcAft>
              <a:buClr>
                <a:srgbClr val="2616F8"/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hlink"/>
                </a:solidFill>
                <a:latin typeface="+mn-lt"/>
              </a:rPr>
              <a:t>Uses actual Nielsen time period viewing data.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2616F8"/>
              </a:buClr>
              <a:buFont typeface="Wingdings" pitchFamily="2" charset="2"/>
              <a:buChar char="Ø"/>
              <a:defRPr/>
            </a:pPr>
            <a:r>
              <a:rPr lang="en-US" sz="2000" i="1" dirty="0" err="1">
                <a:latin typeface="Calibri" pitchFamily="34" charset="0"/>
              </a:rPr>
              <a:t>GRiP</a:t>
            </a:r>
            <a:r>
              <a:rPr lang="en-US" sz="2000" i="1" dirty="0">
                <a:latin typeface="Calibri" pitchFamily="34" charset="0"/>
              </a:rPr>
              <a:t> it! </a:t>
            </a:r>
            <a:r>
              <a:rPr lang="en-US" sz="2000" dirty="0">
                <a:latin typeface="Calibri" pitchFamily="34" charset="0"/>
              </a:rPr>
              <a:t>will help ensure each audience sees a campaign the right number of times.</a:t>
            </a:r>
          </a:p>
          <a:p>
            <a:pPr marL="742950" lvl="1" indent="-285750">
              <a:spcBef>
                <a:spcPts val="600"/>
              </a:spcBef>
              <a:spcAft>
                <a:spcPts val="300"/>
              </a:spcAft>
              <a:buClr>
                <a:srgbClr val="2616F8"/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hlink"/>
                </a:solidFill>
                <a:latin typeface="+mn-lt"/>
              </a:rPr>
              <a:t>Optimally, viewers need at least 3-4 exposures for a campaign to be effective</a:t>
            </a:r>
          </a:p>
          <a:p>
            <a:pPr marL="742950" lvl="1" indent="-285750">
              <a:spcBef>
                <a:spcPts val="600"/>
              </a:spcBef>
              <a:spcAft>
                <a:spcPts val="300"/>
              </a:spcAft>
              <a:buClr>
                <a:srgbClr val="2616F8"/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hlink"/>
                </a:solidFill>
                <a:latin typeface="+mn-lt"/>
              </a:rPr>
              <a:t>Estimates can be provided for the total campaign, by promotion element, and across linear channels.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2616F8"/>
              </a:buClr>
              <a:buFont typeface="Wingdings" pitchFamily="2" charset="2"/>
              <a:buChar char="Ø"/>
              <a:defRPr/>
            </a:pPr>
            <a:r>
              <a:rPr lang="en-US" sz="2000" i="1" dirty="0" err="1">
                <a:latin typeface="Calibri" pitchFamily="34" charset="0"/>
              </a:rPr>
              <a:t>GRiP</a:t>
            </a:r>
            <a:r>
              <a:rPr lang="en-US" sz="2000" i="1" dirty="0">
                <a:latin typeface="Calibri" pitchFamily="34" charset="0"/>
              </a:rPr>
              <a:t> it! </a:t>
            </a:r>
            <a:r>
              <a:rPr lang="en-US" sz="2000" dirty="0">
                <a:latin typeface="Calibri" pitchFamily="34" charset="0"/>
              </a:rPr>
              <a:t>will help the campaign to peak at the right time, as well as provide continuity planning benefits.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2616F8"/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hlink"/>
                </a:solidFill>
                <a:latin typeface="+mn-lt"/>
              </a:rPr>
              <a:t>Uses long range planning estimates </a:t>
            </a:r>
            <a:r>
              <a:rPr lang="en-US" i="1" dirty="0">
                <a:solidFill>
                  <a:schemeClr val="hlink"/>
                </a:solidFill>
                <a:latin typeface="+mn-lt"/>
              </a:rPr>
              <a:t>(before the schedule exists), </a:t>
            </a:r>
            <a:r>
              <a:rPr lang="en-US" dirty="0">
                <a:solidFill>
                  <a:schemeClr val="hlink"/>
                </a:solidFill>
                <a:latin typeface="+mn-lt"/>
              </a:rPr>
              <a:t>more precise estimates once the schedule is created, and final post-analysis of actual audience delivery.</a:t>
            </a:r>
          </a:p>
        </p:txBody>
      </p:sp>
      <p:pic>
        <p:nvPicPr>
          <p:cNvPr id="9223" name="Picture 5" descr="ScreenHunter_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0"/>
            <a:ext cx="28956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7161C-FA9B-4975-B5C4-69CE40DC8BD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-2111811" y="1447800"/>
          <a:ext cx="13008411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 bwMode="auto">
          <a:xfrm flipV="1">
            <a:off x="9525" y="1401763"/>
            <a:ext cx="9134475" cy="46037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6200" y="73025"/>
            <a:ext cx="6705600" cy="1298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6661" tIns="48331" rIns="96661" bIns="48331">
            <a:spAutoFit/>
          </a:bodyPr>
          <a:lstStyle/>
          <a:p>
            <a:pPr defTabSz="9667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GRiP it!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takes each piece of the on-air promotion process and adds them together to create the optimal campaign plan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87692" y="6483382"/>
            <a:ext cx="7108507" cy="3746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6661" tIns="48331" rIns="96661" bIns="48331">
            <a:spAutoFit/>
          </a:bodyPr>
          <a:lstStyle/>
          <a:p>
            <a:pPr defTabSz="9667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A</a:t>
            </a:r>
            <a:r>
              <a:rPr lang="en-US" sz="1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UDIENCE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R</a:t>
            </a:r>
            <a:r>
              <a:rPr lang="en-US" sz="1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ESEARCH EMS</a:t>
            </a:r>
            <a:endParaRPr lang="en-US" sz="1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0" y="6019800"/>
            <a:ext cx="914400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47" name="TextBox 11"/>
          <p:cNvSpPr txBox="1">
            <a:spLocks noChangeArrowheads="1"/>
          </p:cNvSpPr>
          <p:nvPr/>
        </p:nvSpPr>
        <p:spPr bwMode="auto">
          <a:xfrm>
            <a:off x="0" y="6096000"/>
            <a:ext cx="9144000" cy="381000"/>
          </a:xfrm>
          <a:prstGeom prst="rect">
            <a:avLst/>
          </a:prstGeom>
          <a:solidFill>
            <a:srgbClr val="2616F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0248" name="Picture 5" descr="ScreenHunter_0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373063"/>
            <a:ext cx="2405063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1E863-4AEE-4EEB-A74E-792E9E8A033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2375</TotalTime>
  <Words>1030</Words>
  <Application>Microsoft Office PowerPoint</Application>
  <PresentationFormat>On-screen Show (4:3)</PresentationFormat>
  <Paragraphs>129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 Box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kcarroll</dc:creator>
  <cp:lastModifiedBy>user</cp:lastModifiedBy>
  <cp:revision>365</cp:revision>
  <dcterms:created xsi:type="dcterms:W3CDTF">2011-10-05T15:58:13Z</dcterms:created>
  <dcterms:modified xsi:type="dcterms:W3CDTF">2013-07-01T18:21:40Z</dcterms:modified>
</cp:coreProperties>
</file>